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Saunders" initials="TS" lastIdx="1" clrIdx="0">
    <p:extLst>
      <p:ext uri="{19B8F6BF-5375-455C-9EA6-DF929625EA0E}">
        <p15:presenceInfo xmlns:p15="http://schemas.microsoft.com/office/powerpoint/2012/main" userId="S::Tara.Saunders@ldst.org.uk::42326f9b-291e-4614-94b1-16dc6fe23c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B15E1-9B56-43CC-85DD-AA3FB4644714}" v="2" dt="2024-03-01T11:31:28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22CD-D980-402A-B567-CC25BD490246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F6C26-EF91-4A7D-B352-EFA1EC1A9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0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F6C26-EF91-4A7D-B352-EFA1EC1A90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4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638" y="1692073"/>
            <a:ext cx="3420152" cy="4718713"/>
          </a:xfrm>
          <a:prstGeom prst="rect">
            <a:avLst/>
          </a:prstGeom>
        </p:spPr>
      </p:pic>
      <p:pic>
        <p:nvPicPr>
          <p:cNvPr id="1026" name="Picture 2" descr="Key Wisdom Room London - Transparent Background Key Png Clipart (564x612), Png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1" y="1669782"/>
            <a:ext cx="3392042" cy="468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93" y="1692074"/>
            <a:ext cx="3420153" cy="4718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96770" y="-172260"/>
            <a:ext cx="123887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Letterjoin"/>
              </a:rPr>
              <a:t>ASPIRE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Curriculum-Key Learning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878624"/>
              </p:ext>
            </p:extLst>
          </p:nvPr>
        </p:nvGraphicFramePr>
        <p:xfrm>
          <a:off x="36664" y="1088212"/>
          <a:ext cx="12165918" cy="5388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0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93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Knowledge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Skills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Vocabulary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06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8 compass points to locate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maps, globes and atlases to locate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geographical vocabulary to describe and compare locations.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ask geographical questions.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6 figure grid references to locate places on a map.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describe the human and physical features in different locations.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produce labelled diagrams.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D9FDD8-49FE-43BF-915D-B462021A08F1}"/>
              </a:ext>
            </a:extLst>
          </p:cNvPr>
          <p:cNvSpPr txBox="1"/>
          <p:nvPr/>
        </p:nvSpPr>
        <p:spPr>
          <a:xfrm>
            <a:off x="994258" y="500604"/>
            <a:ext cx="102040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u="sng" dirty="0">
                <a:latin typeface="Letter-join Plus 4" panose="02000505000000020003" pitchFamily="50" charset="0"/>
              </a:rPr>
              <a:t>Title:  What is it like to live in Brazil? Year: 5 Subject: Geography</a:t>
            </a: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4419A539-A2B4-4A60-9366-28FAE6A74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78034"/>
              </p:ext>
            </p:extLst>
          </p:nvPr>
        </p:nvGraphicFramePr>
        <p:xfrm>
          <a:off x="8004045" y="1473797"/>
          <a:ext cx="4198537" cy="5003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251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  <a:gridCol w="3207286">
                  <a:extLst>
                    <a:ext uri="{9D8B030D-6E8A-4147-A177-3AD203B41FA5}">
                      <a16:colId xmlns:a16="http://schemas.microsoft.com/office/drawing/2014/main" val="75278666"/>
                    </a:ext>
                  </a:extLst>
                </a:gridCol>
              </a:tblGrid>
              <a:tr h="87945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Amazon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The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longest river in South America.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It flows from the Andes mountains in Peru across northern Brazil to the Atlantic Ocean.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09025"/>
                  </a:ext>
                </a:extLst>
              </a:tr>
              <a:tr h="4139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biome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54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A large community of plants and animals occupying a habitat.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1590" marB="0"/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26853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coastline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54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The outline or shape of a coast.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1590" marB="0"/>
                </a:tc>
                <a:extLst>
                  <a:ext uri="{0D108BD9-81ED-4DB2-BD59-A6C34878D82A}">
                    <a16:rowId xmlns:a16="http://schemas.microsoft.com/office/drawing/2014/main" val="3333013555"/>
                  </a:ext>
                </a:extLst>
              </a:tr>
              <a:tr h="32845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deforestation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The process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of cutting down trees in a forest.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3438341624"/>
                  </a:ext>
                </a:extLst>
              </a:tr>
              <a:tr h="41597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endangered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Something that is put in a dangerous situation.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470276090"/>
                  </a:ext>
                </a:extLst>
              </a:tr>
              <a:tr h="29315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favela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508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A Brazilian shack or shantytown.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3277962340"/>
                  </a:ext>
                </a:extLst>
              </a:tr>
              <a:tr h="35184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indigenous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952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Originating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in a country or locality.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  <a:tr h="29315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 population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The people who live in an area.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73139"/>
                  </a:ext>
                </a:extLst>
              </a:tr>
              <a:tr h="29315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rainforest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Forest which grows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in hot, wet climates.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32576"/>
                  </a:ext>
                </a:extLst>
              </a:tr>
              <a:tr h="48858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sub-tropical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The regions immediately north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or south of the Tropics.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878293"/>
                  </a:ext>
                </a:extLst>
              </a:tr>
              <a:tr h="48858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 tribe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A group of people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or villages </a:t>
                      </a:r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that share the same language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and traditions.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75761"/>
                  </a:ext>
                </a:extLst>
              </a:tr>
              <a:tr h="48858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vegetation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The plants or plant life in a particular place. 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599913"/>
                  </a:ext>
                </a:extLst>
              </a:tr>
            </a:tbl>
          </a:graphicData>
        </a:graphic>
      </p:graphicFrame>
      <p:graphicFrame>
        <p:nvGraphicFramePr>
          <p:cNvPr id="77" name="Table 76">
            <a:extLst>
              <a:ext uri="{FF2B5EF4-FFF2-40B4-BE49-F238E27FC236}">
                <a16:creationId xmlns:a16="http://schemas.microsoft.com/office/drawing/2014/main" id="{B85F3279-A706-4DF5-BFE2-13FDD8DD6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75245"/>
              </p:ext>
            </p:extLst>
          </p:nvPr>
        </p:nvGraphicFramePr>
        <p:xfrm>
          <a:off x="57915" y="1495794"/>
          <a:ext cx="3618539" cy="31433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257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  <a:gridCol w="1678128">
                  <a:extLst>
                    <a:ext uri="{9D8B030D-6E8A-4147-A177-3AD203B41FA5}">
                      <a16:colId xmlns:a16="http://schemas.microsoft.com/office/drawing/2014/main" val="75278666"/>
                    </a:ext>
                  </a:extLst>
                </a:gridCol>
                <a:gridCol w="1170154">
                  <a:extLst>
                    <a:ext uri="{9D8B030D-6E8A-4147-A177-3AD203B41FA5}">
                      <a16:colId xmlns:a16="http://schemas.microsoft.com/office/drawing/2014/main" val="1493199568"/>
                    </a:ext>
                  </a:extLst>
                </a:gridCol>
              </a:tblGrid>
              <a:tr h="260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etterjoin-Air Plus 4" panose="02000805000000020003" pitchFamily="50" charset="0"/>
                        </a:rPr>
                        <a:t> </a:t>
                      </a:r>
                      <a:r>
                        <a:rPr lang="en-GB" sz="1200" dirty="0">
                          <a:latin typeface="Letterjoin-Air Plus 4" panose="02000805000000020003" pitchFamily="50" charset="0"/>
                        </a:rPr>
                        <a:t>Comparison</a:t>
                      </a:r>
                      <a:r>
                        <a:rPr lang="en-GB" sz="1200" baseline="0" dirty="0">
                          <a:latin typeface="Letterjoin-Air Plus 4" panose="02000805000000020003" pitchFamily="50" charset="0"/>
                        </a:rPr>
                        <a:t> </a:t>
                      </a:r>
                      <a:endParaRPr lang="en-GB" sz="12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09025"/>
                  </a:ext>
                </a:extLst>
              </a:tr>
              <a:tr h="231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Country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Brazil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England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231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Continent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South America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Europe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341624"/>
                  </a:ext>
                </a:extLst>
              </a:tr>
              <a:tr h="575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Flag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962340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Important river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>
                          <a:latin typeface="Letter-join Plus 4" panose="02000505000000020003" pitchFamily="50" charset="0"/>
                        </a:rPr>
                        <a:t>Amazon </a:t>
                      </a:r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River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River</a:t>
                      </a:r>
                      <a:r>
                        <a:rPr lang="en-US" sz="900" baseline="0" dirty="0">
                          <a:latin typeface="Letter-join Plus 4" panose="02000505000000020003" pitchFamily="50" charset="0"/>
                        </a:rPr>
                        <a:t> Thames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Mountain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Letter-join Plus 4"/>
                          <a:ea typeface="+mn-ea"/>
                          <a:cs typeface="+mn-cs"/>
                        </a:rPr>
                        <a:t>Pico da Neblina 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Sugarloaf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 mountain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Scafell Pike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473139"/>
                  </a:ext>
                </a:extLst>
              </a:tr>
              <a:tr h="235507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Population 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209.5 million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56 million 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93257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Climate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Opposite seasons to the UK</a:t>
                      </a:r>
                    </a:p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Weather is mostly the same all year in each part of the country</a:t>
                      </a:r>
                    </a:p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Heavy rainfall in the Amazon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Summer: warm, sunny</a:t>
                      </a:r>
                    </a:p>
                    <a:p>
                      <a:endParaRPr lang="en-US" sz="900" baseline="0" dirty="0">
                        <a:latin typeface="Letter-join Plus 4" panose="02000505000000020003" pitchFamily="50" charset="0"/>
                      </a:endParaRPr>
                    </a:p>
                    <a:p>
                      <a:r>
                        <a:rPr lang="en-US" sz="900" baseline="0" dirty="0">
                          <a:latin typeface="Letter-join Plus 4" panose="02000505000000020003" pitchFamily="50" charset="0"/>
                        </a:rPr>
                        <a:t>Winter: cold, wet. Sometimes snows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050992"/>
                  </a:ext>
                </a:extLst>
              </a:tr>
            </a:tbl>
          </a:graphicData>
        </a:graphic>
      </p:graphicFrame>
      <p:pic>
        <p:nvPicPr>
          <p:cNvPr id="78" name="Picture 77">
            <a:extLst>
              <a:ext uri="{FF2B5EF4-FFF2-40B4-BE49-F238E27FC236}">
                <a16:creationId xmlns:a16="http://schemas.microsoft.com/office/drawing/2014/main" id="{1CFCBD0B-279D-4525-B388-1BC2956E89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1952" y="2293373"/>
            <a:ext cx="918935" cy="499254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9617B750-6636-4E50-8CA3-E220565225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7446" y="2257284"/>
            <a:ext cx="824546" cy="535343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7D818BF0-F2E1-4A45-92D6-0126CB2875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88" y="5751299"/>
            <a:ext cx="784570" cy="724219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56CBC3F0-B62B-4C02-9160-9BDB7559EC4E}"/>
              </a:ext>
            </a:extLst>
          </p:cNvPr>
          <p:cNvSpPr txBox="1"/>
          <p:nvPr/>
        </p:nvSpPr>
        <p:spPr>
          <a:xfrm>
            <a:off x="36663" y="4689792"/>
            <a:ext cx="3715083" cy="7848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Letter-join Plus 4" panose="02000505000000020003" pitchFamily="50" charset="0"/>
              </a:rPr>
              <a:t>The country has five distinct areas of vegetation, reflecting the climate in each part.</a:t>
            </a:r>
          </a:p>
          <a:p>
            <a:r>
              <a:rPr lang="en-GB" sz="900" dirty="0">
                <a:latin typeface="Letter-join Plus 4" panose="02000505000000020003" pitchFamily="50" charset="0"/>
              </a:rPr>
              <a:t>1. Rainforest                                 2. Tropical grasslands</a:t>
            </a:r>
          </a:p>
          <a:p>
            <a:r>
              <a:rPr lang="en-GB" sz="900" dirty="0">
                <a:latin typeface="Letter-join Plus 4" panose="02000505000000020003" pitchFamily="50" charset="0"/>
              </a:rPr>
              <a:t>3. Semi-desert vegetation         4. Tropical forests</a:t>
            </a:r>
          </a:p>
          <a:p>
            <a:r>
              <a:rPr lang="en-GB" sz="900" dirty="0">
                <a:latin typeface="Letter-join Plus 4" panose="02000505000000020003" pitchFamily="50" charset="0"/>
              </a:rPr>
              <a:t>5. Subtropical grasslands</a:t>
            </a:r>
          </a:p>
        </p:txBody>
      </p:sp>
      <p:pic>
        <p:nvPicPr>
          <p:cNvPr id="84" name="Picture 4" descr="Visit Sugarloaf Mountain | Travel + Leisure">
            <a:extLst>
              <a:ext uri="{FF2B5EF4-FFF2-40B4-BE49-F238E27FC236}">
                <a16:creationId xmlns:a16="http://schemas.microsoft.com/office/drawing/2014/main" id="{0ADA3CF1-0424-4938-AFAA-34F85D9A05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31"/>
          <a:stretch/>
        </p:blipFill>
        <p:spPr bwMode="auto">
          <a:xfrm>
            <a:off x="947288" y="5782882"/>
            <a:ext cx="919896" cy="67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Christ the Redeemer | History, Height, &amp; Facts | Britannica">
            <a:extLst>
              <a:ext uri="{FF2B5EF4-FFF2-40B4-BE49-F238E27FC236}">
                <a16:creationId xmlns:a16="http://schemas.microsoft.com/office/drawing/2014/main" id="{58521B59-D4B9-4ECF-87F4-648200DCC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198" y="5760674"/>
            <a:ext cx="1038130" cy="69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97489573-5858-4CEA-A617-9A3CC07F353D}"/>
              </a:ext>
            </a:extLst>
          </p:cNvPr>
          <p:cNvSpPr txBox="1"/>
          <p:nvPr/>
        </p:nvSpPr>
        <p:spPr>
          <a:xfrm>
            <a:off x="57915" y="5498030"/>
            <a:ext cx="361853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Letter-join Plus 4" panose="02000505000000020003" pitchFamily="50" charset="0"/>
              </a:rPr>
              <a:t>Physical geography                                     human geography</a:t>
            </a:r>
            <a:endParaRPr lang="en-GB" sz="1200" dirty="0">
              <a:latin typeface="Letter-join Plus 4" panose="02000505000000020003" pitchFamily="50" charset="0"/>
            </a:endParaRPr>
          </a:p>
        </p:txBody>
      </p:sp>
      <p:pic>
        <p:nvPicPr>
          <p:cNvPr id="87" name="Picture 2" descr="Brazil–United Kingdom relations - Wikipedia">
            <a:extLst>
              <a:ext uri="{FF2B5EF4-FFF2-40B4-BE49-F238E27FC236}">
                <a16:creationId xmlns:a16="http://schemas.microsoft.com/office/drawing/2014/main" id="{49A3CE3A-5111-4C2E-B4FF-F8DA5EA51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8" r="3902"/>
          <a:stretch/>
        </p:blipFill>
        <p:spPr bwMode="auto">
          <a:xfrm>
            <a:off x="6194775" y="4828672"/>
            <a:ext cx="1762043" cy="98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88CE0414-61C5-4617-86F2-AF451B1FA7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90468" y="4678740"/>
            <a:ext cx="934870" cy="1297347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6EBB2C7A-9599-4BB6-8814-166E3FB1CBE0}"/>
              </a:ext>
            </a:extLst>
          </p:cNvPr>
          <p:cNvSpPr txBox="1"/>
          <p:nvPr/>
        </p:nvSpPr>
        <p:spPr>
          <a:xfrm>
            <a:off x="5358537" y="4106314"/>
            <a:ext cx="210242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Letter-join Plus 4" panose="02000505000000020003" pitchFamily="50" charset="0"/>
              </a:rPr>
              <a:t>Map of Brazil and UK</a:t>
            </a:r>
            <a:endParaRPr lang="en-GB" dirty="0">
              <a:latin typeface="Letter-join Plus 4" panose="02000505000000020003" pitchFamily="50" charset="0"/>
            </a:endParaRPr>
          </a:p>
        </p:txBody>
      </p:sp>
      <p:pic>
        <p:nvPicPr>
          <p:cNvPr id="90" name="Picture 2" descr="Layers of the rainforest diagram | Rainforest classroom ...">
            <a:extLst>
              <a:ext uri="{FF2B5EF4-FFF2-40B4-BE49-F238E27FC236}">
                <a16:creationId xmlns:a16="http://schemas.microsoft.com/office/drawing/2014/main" id="{EB42605E-E638-45ED-8E6C-E2EC5334F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959" y="4916325"/>
            <a:ext cx="1049626" cy="120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ABA3F3FC-7994-4A5A-9836-E99AFB85F87F}"/>
              </a:ext>
            </a:extLst>
          </p:cNvPr>
          <p:cNvSpPr txBox="1"/>
          <p:nvPr/>
        </p:nvSpPr>
        <p:spPr>
          <a:xfrm>
            <a:off x="3795985" y="4139143"/>
            <a:ext cx="11974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Letter-join Plus 4" panose="02000505000000020003" pitchFamily="50" charset="0"/>
              </a:rPr>
              <a:t>Rainforest layers</a:t>
            </a:r>
            <a:endParaRPr lang="en-GB" dirty="0">
              <a:latin typeface="Letter-join Plus 4" panose="02000505000000020003" pitchFamily="50" charset="0"/>
            </a:endParaRPr>
          </a:p>
        </p:txBody>
      </p:sp>
      <p:pic>
        <p:nvPicPr>
          <p:cNvPr id="3" name="Picture 2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94354908-D088-AA32-C72A-99E094508C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2" y="-6020"/>
            <a:ext cx="934892" cy="934892"/>
          </a:xfrm>
          <a:prstGeom prst="rect">
            <a:avLst/>
          </a:prstGeom>
        </p:spPr>
      </p:pic>
      <p:pic>
        <p:nvPicPr>
          <p:cNvPr id="4" name="Picture 3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415650A8-6677-4CEB-4C47-08C9D3B2DD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687" y="33158"/>
            <a:ext cx="934892" cy="93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6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0B050"/>
        </a:solidFill>
      </a:spPr>
      <a:bodyPr wrap="square" rtlCol="0">
        <a:spAutoFit/>
      </a:bodyPr>
      <a:lstStyle>
        <a:defPPr algn="ctr">
          <a:defRPr sz="800" dirty="0">
            <a:latin typeface="Letterjoin-Air Plus 4" panose="02000805000000020003" pitchFamily="50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dec100-cb7e-42ca-8f3f-e6f6262ed542">
      <UserInfo>
        <DisplayName>HSTM - Teaching Staff</DisplayName>
        <AccountId>316</AccountId>
        <AccountType/>
      </UserInfo>
    </SharedWithUsers>
    <TaxCatchAll xmlns="1fdec100-cb7e-42ca-8f3f-e6f6262ed542" xsi:nil="true"/>
    <lcf76f155ced4ddcb4097134ff3c332f xmlns="35d5a349-2557-4f3b-a369-55748c09dab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BBD72DD3B4C4CA1A9E25AE7F90125" ma:contentTypeVersion="16" ma:contentTypeDescription="Create a new document." ma:contentTypeScope="" ma:versionID="ec6bec661016d013c07c6dd1be9cd1af">
  <xsd:schema xmlns:xsd="http://www.w3.org/2001/XMLSchema" xmlns:xs="http://www.w3.org/2001/XMLSchema" xmlns:p="http://schemas.microsoft.com/office/2006/metadata/properties" xmlns:ns2="35d5a349-2557-4f3b-a369-55748c09dab4" xmlns:ns3="1fdec100-cb7e-42ca-8f3f-e6f6262ed542" targetNamespace="http://schemas.microsoft.com/office/2006/metadata/properties" ma:root="true" ma:fieldsID="9ce33b7341405a80d4e46772e6bc5dd0" ns2:_="" ns3:_="">
    <xsd:import namespace="35d5a349-2557-4f3b-a369-55748c09dab4"/>
    <xsd:import namespace="1fdec100-cb7e-42ca-8f3f-e6f6262ed5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5a349-2557-4f3b-a369-55748c09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6d6860-d01e-4c43-9962-b51fa0336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ec100-cb7e-42ca-8f3f-e6f6262ed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1e57a9-8b7e-474d-9ecf-70706f1df5a3}" ma:internalName="TaxCatchAll" ma:showField="CatchAllData" ma:web="1fdec100-cb7e-42ca-8f3f-e6f6262ed5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045F07-CB2D-4F82-A2F0-C1C36425C9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D83908-9E59-4937-9044-FB0EE1EE0FB9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35d5a349-2557-4f3b-a369-55748c09dab4"/>
    <ds:schemaRef ds:uri="1fdec100-cb7e-42ca-8f3f-e6f6262ed542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13F0B83-5B14-4ED6-BFDF-933394711B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d5a349-2557-4f3b-a369-55748c09dab4"/>
    <ds:schemaRef ds:uri="1fdec100-cb7e-42ca-8f3f-e6f6262ed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350</Words>
  <Application>Microsoft Office PowerPoint</Application>
  <PresentationFormat>Widescreen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Letterjoin</vt:lpstr>
      <vt:lpstr>Letter-join Plus 4</vt:lpstr>
      <vt:lpstr>Letterjoin-Air Plus 4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Lovgreen</dc:creator>
  <cp:lastModifiedBy>Rebecca Lowe</cp:lastModifiedBy>
  <cp:revision>119</cp:revision>
  <cp:lastPrinted>2022-06-08T15:55:59Z</cp:lastPrinted>
  <dcterms:created xsi:type="dcterms:W3CDTF">2019-06-24T09:29:42Z</dcterms:created>
  <dcterms:modified xsi:type="dcterms:W3CDTF">2024-05-23T08:42:34Z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0x010100B05BBD72DD3B4C4CA1A9E25AE7F90125</vt:lpwstr>
  </property>
  <property fmtid="{D5CDD505-2E9C-101B-9397-08002B2CF9AE}" pid="3" name="Order">
    <vt:r8>217000</vt:r8>
  </property>
  <property fmtid="{D5CDD505-2E9C-101B-9397-08002B2CF9AE}" pid="4" name="MediaServiceImageTags">
    <vt:lpwstr/>
  </property>
</Properties>
</file>