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A7723-A419-4E90-9E33-9E8BCB804589}" v="8" dt="2024-03-01T11:35:39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22CD-D980-402A-B567-CC25BD490246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F6C26-EF91-4A7D-B352-EFA1EC1A9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0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F6C26-EF91-4A7D-B352-EFA1EC1A90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etterjoin"/>
              </a:rPr>
              <a:t>ASPIRE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00123"/>
              </p:ext>
            </p:extLst>
          </p:nvPr>
        </p:nvGraphicFramePr>
        <p:xfrm>
          <a:off x="26083" y="1078792"/>
          <a:ext cx="12165918" cy="5388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0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93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Knowledge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Skills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Vocabulary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6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compare two locations.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pictures to find out about the physical and human features of a place.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maps, atlases and globes to locate places and their relation to the Equator and the Tropics.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geographical vocabulary to describe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the 8 points of a compass.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ask and answer geographical questions.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Plus 4" panose="02000505000000020003" pitchFamily="50" charset="0"/>
              </a:rPr>
              <a:t>Title:  What is it like to live in France? Year: 3 Subject: Geography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10D83A75-97C6-4AC9-8D96-1D4BDB8CA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15156"/>
              </p:ext>
            </p:extLst>
          </p:nvPr>
        </p:nvGraphicFramePr>
        <p:xfrm>
          <a:off x="8014153" y="1481254"/>
          <a:ext cx="4151764" cy="5024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7853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2913911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</a:tblGrid>
              <a:tr h="423903">
                <a:tc>
                  <a:txBody>
                    <a:bodyPr/>
                    <a:lstStyle/>
                    <a:p>
                      <a:pPr marL="190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capital city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city that has been identified as the location for the government.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marL="0" marR="254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climate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</a:t>
                      </a: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The usual weather conditions in a place.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9845" marB="0"/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359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continent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0795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large land mass.  There are 7 continents in the world. 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255526">
                <a:tc>
                  <a:txBody>
                    <a:bodyPr/>
                    <a:lstStyle/>
                    <a:p>
                      <a:pPr marL="635" algn="ctr">
                        <a:lnSpc>
                          <a:spcPts val="1680"/>
                        </a:lnSpc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currency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The money used in a country.</a:t>
                      </a:r>
                    </a:p>
                  </a:txBody>
                  <a:tcPr marL="0" marR="0" marT="24765" marB="0"/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444962">
                <a:tc>
                  <a:txBody>
                    <a:bodyPr/>
                    <a:lstStyle/>
                    <a:p>
                      <a:pPr marL="635" marR="0" indent="0" algn="ctr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Human geography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  <a:p>
                      <a:pPr marL="635" algn="ctr">
                        <a:lnSpc>
                          <a:spcPts val="1680"/>
                        </a:lnSpc>
                      </a:pP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Features of a place, made by man, such as buildings, roads, houses.</a:t>
                      </a:r>
                    </a:p>
                  </a:txBody>
                  <a:tcPr marL="0" marR="0" marT="24765" marB="0"/>
                </a:tc>
                <a:extLst>
                  <a:ext uri="{0D108BD9-81ED-4DB2-BD59-A6C34878D82A}">
                    <a16:rowId xmlns:a16="http://schemas.microsoft.com/office/drawing/2014/main" val="2539141038"/>
                  </a:ext>
                </a:extLst>
              </a:tr>
              <a:tr h="337628">
                <a:tc>
                  <a:txBody>
                    <a:bodyPr/>
                    <a:lstStyle/>
                    <a:p>
                      <a:pPr marL="306070" marR="190500" indent="-10160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landmark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2384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</a:t>
                      </a: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significant point or place in an area.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2384" marB="0"/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514933">
                <a:tc>
                  <a:txBody>
                    <a:bodyPr/>
                    <a:lstStyle/>
                    <a:p>
                      <a:pPr marL="190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Mediterranean</a:t>
                      </a:r>
                    </a:p>
                    <a:p>
                      <a:pPr marL="190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Relating to the Mediterranean Sea, the countries bordering it, or the people living in those countries. </a:t>
                      </a: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351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mountain range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A group of mountains that were formed during the same time period.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392596">
                <a:tc>
                  <a:txBody>
                    <a:bodyPr/>
                    <a:lstStyle/>
                    <a:p>
                      <a:pPr marL="0" marR="63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Physical geography</a:t>
                      </a:r>
                      <a:r>
                        <a:rPr lang="en-US" sz="1100" i="0" baseline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  <a:p>
                      <a:pPr marL="0" marR="635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Natural features of a place, such as mountains, rivers and volcanoes.</a:t>
                      </a:r>
                    </a:p>
                  </a:txBody>
                  <a:tcPr marL="0" marR="0" marT="9525" marB="0"/>
                </a:tc>
                <a:extLst>
                  <a:ext uri="{0D108BD9-81ED-4DB2-BD59-A6C34878D82A}">
                    <a16:rowId xmlns:a16="http://schemas.microsoft.com/office/drawing/2014/main" val="1669628014"/>
                  </a:ext>
                </a:extLst>
              </a:tr>
              <a:tr h="216947">
                <a:tc>
                  <a:txBody>
                    <a:bodyPr/>
                    <a:lstStyle/>
                    <a:p>
                      <a:pPr marL="190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population</a:t>
                      </a:r>
                      <a:endParaRPr lang="en-US" sz="1100" baseline="0" dirty="0">
                        <a:latin typeface="Letter-join Plus 4" panose="02000505000000020003" pitchFamily="50" charset="0"/>
                      </a:endParaRPr>
                    </a:p>
                    <a:p>
                      <a:pPr marL="190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635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110489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20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The people who live in an area.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6034" marB="0"/>
                </a:tc>
                <a:extLst>
                  <a:ext uri="{0D108BD9-81ED-4DB2-BD59-A6C34878D82A}">
                    <a16:rowId xmlns:a16="http://schemas.microsoft.com/office/drawing/2014/main" val="2617050992"/>
                  </a:ext>
                </a:extLst>
              </a:tr>
              <a:tr h="273149">
                <a:tc>
                  <a:txBody>
                    <a:bodyPr/>
                    <a:lstStyle/>
                    <a:p>
                      <a:pPr marL="889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region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4445" marB="0">
                    <a:noFill/>
                  </a:tcPr>
                </a:tc>
                <a:tc>
                  <a:txBody>
                    <a:bodyPr/>
                    <a:lstStyle/>
                    <a:p>
                      <a:pPr marL="596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A large area of land. </a:t>
                      </a: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2565953688"/>
                  </a:ext>
                </a:extLst>
              </a:tr>
              <a:tr h="512896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tourism 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noFill/>
                  </a:tcPr>
                </a:tc>
                <a:tc>
                  <a:txBody>
                    <a:bodyPr/>
                    <a:lstStyle/>
                    <a:p>
                      <a:pPr marL="53340" marR="8128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Travelling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to new places for business and leisure.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3692525886"/>
                  </a:ext>
                </a:extLst>
              </a:tr>
              <a:tr h="512896">
                <a:tc>
                  <a:txBody>
                    <a:bodyPr/>
                    <a:lstStyle/>
                    <a:p>
                      <a:pPr marL="571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twin town</a:t>
                      </a: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905" marB="0">
                    <a:noFill/>
                  </a:tcPr>
                </a:tc>
                <a:tc>
                  <a:txBody>
                    <a:bodyPr/>
                    <a:lstStyle/>
                    <a:p>
                      <a:pPr marL="53340" marR="8128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/>
                        </a:rPr>
                        <a:t>A town that has made links</a:t>
                      </a:r>
                      <a:r>
                        <a:rPr lang="en-US" sz="1100" i="0" baseline="0" dirty="0">
                          <a:latin typeface="Letter-join Plus 4" panose="02000505000000020003" pitchFamily="50" charset="0"/>
                          <a:cs typeface="Arial"/>
                        </a:rPr>
                        <a:t> with another town in a different country. </a:t>
                      </a:r>
                      <a:endParaRPr lang="en-US"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2223441070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1E57C50F-7197-492D-8C41-362174B9E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698290"/>
              </p:ext>
            </p:extLst>
          </p:nvPr>
        </p:nvGraphicFramePr>
        <p:xfrm>
          <a:off x="26083" y="1481254"/>
          <a:ext cx="3693816" cy="309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5956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1434146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  <a:gridCol w="1403714">
                  <a:extLst>
                    <a:ext uri="{9D8B030D-6E8A-4147-A177-3AD203B41FA5}">
                      <a16:colId xmlns:a16="http://schemas.microsoft.com/office/drawing/2014/main" val="1493199568"/>
                    </a:ext>
                  </a:extLst>
                </a:gridCol>
              </a:tblGrid>
              <a:tr h="265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join-Air Plus 4" panose="02000805000000020003" pitchFamily="50" charset="0"/>
                        </a:rPr>
                        <a:t> </a:t>
                      </a:r>
                      <a:r>
                        <a:rPr lang="en-GB" sz="1200" dirty="0">
                          <a:latin typeface="Letterjoin-Air Plus 4" panose="02000805000000020003" pitchFamily="50" charset="0"/>
                        </a:rPr>
                        <a:t>Comparison</a:t>
                      </a:r>
                      <a:r>
                        <a:rPr lang="en-GB" sz="1200" baseline="0" dirty="0">
                          <a:latin typeface="Letterjoin-Air Plus 4" panose="02000805000000020003" pitchFamily="50" charset="0"/>
                        </a:rPr>
                        <a:t> </a:t>
                      </a:r>
                      <a:endParaRPr lang="en-GB" sz="12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224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Country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France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England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224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Continent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Europe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Europe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708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Flag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364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Important river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/>
                        </a:rPr>
                        <a:t>River</a:t>
                      </a:r>
                      <a:r>
                        <a:rPr lang="en-US" sz="900" baseline="0" dirty="0">
                          <a:latin typeface="Letter-join Plus 4"/>
                        </a:rPr>
                        <a:t> Loire</a:t>
                      </a:r>
                      <a:endParaRPr lang="en-GB" sz="900" dirty="0">
                        <a:latin typeface="Letter-join Plus 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River</a:t>
                      </a:r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 Thames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364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Mountain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Mont Blanc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Scafell Pike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228130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Population 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66.99 million 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56 million 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697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Climate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Warm, dry. in</a:t>
                      </a:r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 Spring and Summer</a:t>
                      </a:r>
                    </a:p>
                    <a:p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Wet during Autumn</a:t>
                      </a:r>
                    </a:p>
                    <a:p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Mild winters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Summer: warm, sunny</a:t>
                      </a:r>
                    </a:p>
                    <a:p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Winter: cold, wet. Sometimes snows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50992"/>
                  </a:ext>
                </a:extLst>
              </a:tr>
            </a:tbl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id="{00F41697-67E8-4EFC-8B78-649EEDE251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3633" y="2290175"/>
            <a:ext cx="836251" cy="499254"/>
          </a:xfrm>
          <a:prstGeom prst="rect">
            <a:avLst/>
          </a:prstGeom>
        </p:spPr>
      </p:pic>
      <p:pic>
        <p:nvPicPr>
          <p:cNvPr id="38" name="Picture 8" descr="France Flag | Buy French Flags at Flag and Bunting Store">
            <a:extLst>
              <a:ext uri="{FF2B5EF4-FFF2-40B4-BE49-F238E27FC236}">
                <a16:creationId xmlns:a16="http://schemas.microsoft.com/office/drawing/2014/main" id="{9EF2EFBD-15F1-4E0F-851D-11748206C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3" r="2264" b="19182"/>
          <a:stretch/>
        </p:blipFill>
        <p:spPr bwMode="auto">
          <a:xfrm>
            <a:off x="1115123" y="2290175"/>
            <a:ext cx="938499" cy="57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0F74AA75-A998-4427-AD27-AF98C35D5770}"/>
              </a:ext>
            </a:extLst>
          </p:cNvPr>
          <p:cNvGrpSpPr/>
          <p:nvPr/>
        </p:nvGrpSpPr>
        <p:grpSpPr>
          <a:xfrm>
            <a:off x="4095478" y="4879893"/>
            <a:ext cx="1704283" cy="1248945"/>
            <a:chOff x="4323124" y="1853971"/>
            <a:chExt cx="3580997" cy="1925666"/>
          </a:xfrm>
        </p:grpSpPr>
        <p:pic>
          <p:nvPicPr>
            <p:cNvPr id="40" name="Picture 10" descr="France Map and Satellite Image">
              <a:extLst>
                <a:ext uri="{FF2B5EF4-FFF2-40B4-BE49-F238E27FC236}">
                  <a16:creationId xmlns:a16="http://schemas.microsoft.com/office/drawing/2014/main" id="{3D110CDC-6226-4F77-8605-12D13AE0D7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247" y="1874637"/>
              <a:ext cx="3571874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12" descr="United Kingdom Map | England, Scotland, Northern Ireland, Wales">
              <a:extLst>
                <a:ext uri="{FF2B5EF4-FFF2-40B4-BE49-F238E27FC236}">
                  <a16:creationId xmlns:a16="http://schemas.microsoft.com/office/drawing/2014/main" id="{DC117E79-BC25-47F2-B0B4-9FB722467C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2389"/>
            <a:stretch/>
          </p:blipFill>
          <p:spPr bwMode="auto">
            <a:xfrm>
              <a:off x="4323124" y="1853971"/>
              <a:ext cx="3571875" cy="716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B908DF1-FD8B-4DBF-AD43-FCCB593EB0F6}"/>
              </a:ext>
            </a:extLst>
          </p:cNvPr>
          <p:cNvSpPr txBox="1"/>
          <p:nvPr/>
        </p:nvSpPr>
        <p:spPr>
          <a:xfrm>
            <a:off x="4730279" y="4256891"/>
            <a:ext cx="202157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Letter-join Plus 4" panose="02000505000000020003" pitchFamily="50" charset="0"/>
              </a:rPr>
              <a:t>Map of France and the UK</a:t>
            </a:r>
            <a:endParaRPr lang="en-GB" sz="1400" dirty="0">
              <a:latin typeface="Letter-join Plus 4" panose="02000505000000020003" pitchFamily="50" charset="0"/>
            </a:endParaRPr>
          </a:p>
        </p:txBody>
      </p:sp>
      <p:pic>
        <p:nvPicPr>
          <p:cNvPr id="43" name="Picture 30" descr="Map of France | Facts about france, France map">
            <a:extLst>
              <a:ext uri="{FF2B5EF4-FFF2-40B4-BE49-F238E27FC236}">
                <a16:creationId xmlns:a16="http://schemas.microsoft.com/office/drawing/2014/main" id="{6E2BA2FC-E62A-4615-9BEF-6E35A59D1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042" y="4794345"/>
            <a:ext cx="1207936" cy="128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2" descr="Mont Blanc Mountain Information">
            <a:extLst>
              <a:ext uri="{FF2B5EF4-FFF2-40B4-BE49-F238E27FC236}">
                <a16:creationId xmlns:a16="http://schemas.microsoft.com/office/drawing/2014/main" id="{948406D4-5CBF-423B-9BBE-7195498EE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8" y="5834691"/>
            <a:ext cx="1276262" cy="60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6" descr="10 Things You May Not Know About the Eiffel Tower - HISTORY">
            <a:extLst>
              <a:ext uri="{FF2B5EF4-FFF2-40B4-BE49-F238E27FC236}">
                <a16:creationId xmlns:a16="http://schemas.microsoft.com/office/drawing/2014/main" id="{61C7D199-282F-4194-BD8D-1D32E1C83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56" y="4662179"/>
            <a:ext cx="1075785" cy="72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8" descr="Arc De Triomphe Paris | A Top Tourist Spot In the City of Lights">
            <a:extLst>
              <a:ext uri="{FF2B5EF4-FFF2-40B4-BE49-F238E27FC236}">
                <a16:creationId xmlns:a16="http://schemas.microsoft.com/office/drawing/2014/main" id="{479A81E1-2A6B-4B73-9F77-FE8A99CBD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674" y="5824877"/>
            <a:ext cx="1141915" cy="60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entre-Val de Loire - Wikipedia">
            <a:extLst>
              <a:ext uri="{FF2B5EF4-FFF2-40B4-BE49-F238E27FC236}">
                <a16:creationId xmlns:a16="http://schemas.microsoft.com/office/drawing/2014/main" id="{F188F303-0546-4EE8-BD5E-94A3696DE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8" y="4672332"/>
            <a:ext cx="1318759" cy="68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1EEE84C0-0E38-407C-B85E-D209BECDC1F2}"/>
              </a:ext>
            </a:extLst>
          </p:cNvPr>
          <p:cNvSpPr txBox="1"/>
          <p:nvPr/>
        </p:nvSpPr>
        <p:spPr>
          <a:xfrm>
            <a:off x="289313" y="5432544"/>
            <a:ext cx="80312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etter-join Plus 4" panose="02000505000000020003" pitchFamily="50" charset="0"/>
              </a:rPr>
              <a:t>physical geography</a:t>
            </a:r>
            <a:endParaRPr lang="en-GB" sz="1000" dirty="0">
              <a:latin typeface="Letter-join Plus 4" panose="02000505000000020003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3FA71D1-191E-4EAF-BA7B-160DC0746712}"/>
              </a:ext>
            </a:extLst>
          </p:cNvPr>
          <p:cNvSpPr txBox="1"/>
          <p:nvPr/>
        </p:nvSpPr>
        <p:spPr>
          <a:xfrm>
            <a:off x="1650007" y="5422944"/>
            <a:ext cx="8031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Letter-join Plus 4" panose="02000505000000020003" pitchFamily="50" charset="0"/>
              </a:rPr>
              <a:t>human geography</a:t>
            </a:r>
            <a:endParaRPr lang="en-GB" sz="1000" dirty="0">
              <a:latin typeface="Letter-join Plus 4" panose="02000505000000020003" pitchFamily="50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6A0A6E-549B-4202-9484-7A996E260B43}"/>
              </a:ext>
            </a:extLst>
          </p:cNvPr>
          <p:cNvSpPr txBox="1"/>
          <p:nvPr/>
        </p:nvSpPr>
        <p:spPr>
          <a:xfrm>
            <a:off x="2621651" y="4673126"/>
            <a:ext cx="100773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etter-join Plus 4" panose="02000505000000020003" pitchFamily="50" charset="0"/>
              </a:rPr>
              <a:t>Aerial view of Chaumont</a:t>
            </a:r>
            <a:endParaRPr lang="en-GB" dirty="0">
              <a:latin typeface="Letter-join Plus 4" panose="02000505000000020003" pitchFamily="50" charset="0"/>
            </a:endParaRPr>
          </a:p>
        </p:txBody>
      </p:sp>
      <p:pic>
        <p:nvPicPr>
          <p:cNvPr id="3" name="Picture 2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5F0480DA-1D39-CB8C-2FDA-6C68D001955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2" y="-6020"/>
            <a:ext cx="934892" cy="934892"/>
          </a:xfrm>
          <a:prstGeom prst="rect">
            <a:avLst/>
          </a:prstGeom>
        </p:spPr>
      </p:pic>
      <p:pic>
        <p:nvPicPr>
          <p:cNvPr id="4" name="Picture 3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E6C8E7D1-1A88-D1D8-2DF0-12C266C160D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42" y="16715"/>
            <a:ext cx="934892" cy="934892"/>
          </a:xfrm>
          <a:prstGeom prst="rect">
            <a:avLst/>
          </a:prstGeom>
        </p:spPr>
      </p:pic>
      <p:pic>
        <p:nvPicPr>
          <p:cNvPr id="6" name="Picture 2" descr="Landscape Biennial Barcelona - Domain of Chaumont-sur-Loire Notification of  international call for applications For the 29th Chaumont-sur-Loire  International Garden Festival, the Domaine de Chaumont-sur-Loire is holding  an international competition for ...">
            <a:extLst>
              <a:ext uri="{FF2B5EF4-FFF2-40B4-BE49-F238E27FC236}">
                <a16:creationId xmlns:a16="http://schemas.microsoft.com/office/drawing/2014/main" id="{41B0D067-A477-C206-5805-5B2070C86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544" y="5652085"/>
            <a:ext cx="992567" cy="78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0B050"/>
        </a:solidFill>
      </a:spPr>
      <a:bodyPr wrap="square" rtlCol="0">
        <a:spAutoFit/>
      </a:bodyPr>
      <a:lstStyle>
        <a:defPPr algn="ctr">
          <a:defRPr sz="800" dirty="0">
            <a:latin typeface="Letterjoin-Air Plus 4" panose="02000805000000020003" pitchFamily="50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86293F-6E21-4BDD-B752-EDDD353425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infopath/2007/PartnerControls"/>
    <ds:schemaRef ds:uri="5701e18d-1a9d-4e7d-8f56-8f219eae47fc"/>
    <ds:schemaRef ds:uri="f946e79a-ebb3-4168-b41a-534bec32ecb2"/>
    <ds:schemaRef ds:uri="1fdec100-cb7e-42ca-8f3f-e6f6262ed542"/>
    <ds:schemaRef ds:uri="35d5a349-2557-4f3b-a369-55748c09da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336</Words>
  <Application>Microsoft Office PowerPoint</Application>
  <PresentationFormat>Widescreen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Letterjoin</vt:lpstr>
      <vt:lpstr>Letter-join Plus 4</vt:lpstr>
      <vt:lpstr>Letterjoin-Air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116</cp:revision>
  <dcterms:created xsi:type="dcterms:W3CDTF">2019-06-24T09:29:42Z</dcterms:created>
  <dcterms:modified xsi:type="dcterms:W3CDTF">2024-05-23T08:29:53Z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213600</vt:r8>
  </property>
  <property fmtid="{D5CDD505-2E9C-101B-9397-08002B2CF9AE}" pid="4" name="MediaServiceImageTags">
    <vt:lpwstr/>
  </property>
</Properties>
</file>