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326889-9DB9-4DFC-B92D-AF3AF2D924BD}" v="2" dt="2024-03-01T11:29:53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4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7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14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8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3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22400-B213-4500-A930-C030C150D773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F1E9-AFFD-4A23-8363-588A6595F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1000">
              <a:schemeClr val="accent1">
                <a:lumMod val="5000"/>
                <a:lumOff val="95000"/>
              </a:schemeClr>
            </a:gs>
            <a:gs pos="4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638" y="1692073"/>
            <a:ext cx="3420152" cy="4718713"/>
          </a:xfrm>
          <a:prstGeom prst="rect">
            <a:avLst/>
          </a:prstGeom>
        </p:spPr>
      </p:pic>
      <p:pic>
        <p:nvPicPr>
          <p:cNvPr id="1026" name="Picture 2" descr="Key Wisdom Room London - Transparent Background Key Png Clipart (564x612), Png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31" y="1669782"/>
            <a:ext cx="3392042" cy="468761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93" y="1692074"/>
            <a:ext cx="3420153" cy="4718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6770" y="-172260"/>
            <a:ext cx="123887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ASPIRE</a:t>
            </a:r>
            <a:r>
              <a:rPr lang="en-US" sz="4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Curriculum-Key Learning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668270"/>
              </p:ext>
            </p:extLst>
          </p:nvPr>
        </p:nvGraphicFramePr>
        <p:xfrm>
          <a:off x="18704" y="1099152"/>
          <a:ext cx="12154368" cy="5388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5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1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93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Letterjoin-Air Plus 4" panose="02000805000000020003" pitchFamily="50" charset="0"/>
                        </a:rPr>
                        <a:t>Key Knowledge</a:t>
                      </a:r>
                      <a:endParaRPr lang="en-US" b="1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Letterjoin-Air Plus 4" panose="02000805000000020003" pitchFamily="50" charset="0"/>
                        </a:rPr>
                        <a:t>Key Skills</a:t>
                      </a:r>
                      <a:endParaRPr lang="en-US" b="1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Letterjoin-Air Plus 4" panose="02000805000000020003" pitchFamily="50" charset="0"/>
                        </a:rPr>
                        <a:t>Key Vocabulary</a:t>
                      </a:r>
                      <a:endParaRPr lang="en-US" b="1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806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0" u="sng" strike="noStrike" noProof="0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1" i="0" u="sng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2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400" b="0" i="0" u="none" strike="noStrike" noProof="0" dirty="0">
                        <a:latin typeface="Calibri"/>
                      </a:endParaRPr>
                    </a:p>
                    <a:p>
                      <a:pPr lvl="0">
                        <a:buNone/>
                      </a:pPr>
                      <a:endParaRPr lang="en-GB" sz="1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make comparisons between places.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describe places using geographical vocabulary.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locate places using globes, maps and atlases.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use the 4 points of the compass.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use photographs to recognize key human and physical features.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ask and answer questions about a place.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0" i="0" u="none" strike="noStrike" noProof="0" dirty="0">
                          <a:latin typeface="Letterjoin-Air Plus 4" panose="02000805000000020003" pitchFamily="50" charset="0"/>
                        </a:rPr>
                        <a:t>I can observe and record the weather and temperature in two different places.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4D9FDD8-49FE-43BF-915D-B462021A08F1}"/>
              </a:ext>
            </a:extLst>
          </p:cNvPr>
          <p:cNvSpPr txBox="1"/>
          <p:nvPr/>
        </p:nvSpPr>
        <p:spPr>
          <a:xfrm>
            <a:off x="994258" y="500604"/>
            <a:ext cx="1020400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600" b="1" u="sng" dirty="0">
                <a:latin typeface="Letterjoin-Air Plus 4" panose="02000805000000020003" pitchFamily="50" charset="0"/>
              </a:rPr>
              <a:t>Title: What is it like to live in Antarctica?   Year: 1 Subject: Geography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86D2B7-AC49-4477-AD3D-50C4DB33EAE8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4C4B0A2-D2BB-42FD-A441-ADA8674EA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015585"/>
              </p:ext>
            </p:extLst>
          </p:nvPr>
        </p:nvGraphicFramePr>
        <p:xfrm>
          <a:off x="8116442" y="1500435"/>
          <a:ext cx="4031074" cy="4987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8521">
                  <a:extLst>
                    <a:ext uri="{9D8B030D-6E8A-4147-A177-3AD203B41FA5}">
                      <a16:colId xmlns:a16="http://schemas.microsoft.com/office/drawing/2014/main" val="735222447"/>
                    </a:ext>
                  </a:extLst>
                </a:gridCol>
                <a:gridCol w="2762553">
                  <a:extLst>
                    <a:ext uri="{9D8B030D-6E8A-4147-A177-3AD203B41FA5}">
                      <a16:colId xmlns:a16="http://schemas.microsoft.com/office/drawing/2014/main" val="75278666"/>
                    </a:ext>
                  </a:extLst>
                </a:gridCol>
              </a:tblGrid>
              <a:tr h="410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Antarctic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polar region around the South Pole.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09025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Antarctica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continent at the Southernmost part of the world.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55743"/>
                  </a:ext>
                </a:extLst>
              </a:tr>
              <a:tr h="4787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Blizzard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severe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 snowstorm with high winds.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41624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Continent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large land mass.  There are 7 continents in the world. 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62340"/>
                  </a:ext>
                </a:extLst>
              </a:tr>
              <a:tr h="4103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Glaciers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slow moving mass or river of ice.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7537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Icebergs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large floating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 mass of ice from a glacier or ice sheet.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73139"/>
                  </a:ext>
                </a:extLst>
              </a:tr>
              <a:tr h="429955"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Mountains</a:t>
                      </a:r>
                      <a:endParaRPr lang="en-GB" sz="1200" dirty="0">
                        <a:latin typeface="Letterjoin-Air Plus 4" panose="02000805000000020003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large natural rise from the Earth’s surface.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2576"/>
                  </a:ext>
                </a:extLst>
              </a:tr>
              <a:tr h="426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Southern Ocean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One of the 5 oceans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 of the world.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50992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South Pole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The Southern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 </a:t>
                      </a:r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location on the Earth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, where the Earth rotates.  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115895"/>
                  </a:ext>
                </a:extLst>
              </a:tr>
              <a:tr h="5663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effectLst/>
                          <a:latin typeface="Letterjoin-Air Plus 4" panose="02000805000000020003" pitchFamily="50" charset="0"/>
                          <a:ea typeface="+mn-ea"/>
                          <a:cs typeface="+mn-cs"/>
                        </a:rPr>
                        <a:t>Volcanoes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Letterjoin-Air Plus 4" panose="02000805000000020003" pitchFamily="50" charset="0"/>
                        </a:rPr>
                        <a:t>A mountain or</a:t>
                      </a:r>
                      <a:r>
                        <a:rPr lang="en-US" sz="1100" baseline="0" dirty="0">
                          <a:latin typeface="Letterjoin-Air Plus 4" panose="02000805000000020003" pitchFamily="50" charset="0"/>
                        </a:rPr>
                        <a:t> hill, where molten rock erupts through the surface of the Earth.</a:t>
                      </a:r>
                      <a:endParaRPr lang="en-GB" sz="11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37494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87C7429-B5BA-4DFE-9851-0B7EF8C5C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33663"/>
              </p:ext>
            </p:extLst>
          </p:nvPr>
        </p:nvGraphicFramePr>
        <p:xfrm>
          <a:off x="36499" y="1500435"/>
          <a:ext cx="4031074" cy="30326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0477">
                  <a:extLst>
                    <a:ext uri="{9D8B030D-6E8A-4147-A177-3AD203B41FA5}">
                      <a16:colId xmlns:a16="http://schemas.microsoft.com/office/drawing/2014/main" val="735222447"/>
                    </a:ext>
                  </a:extLst>
                </a:gridCol>
                <a:gridCol w="1414844">
                  <a:extLst>
                    <a:ext uri="{9D8B030D-6E8A-4147-A177-3AD203B41FA5}">
                      <a16:colId xmlns:a16="http://schemas.microsoft.com/office/drawing/2014/main" val="75278666"/>
                    </a:ext>
                  </a:extLst>
                </a:gridCol>
                <a:gridCol w="1675753">
                  <a:extLst>
                    <a:ext uri="{9D8B030D-6E8A-4147-A177-3AD203B41FA5}">
                      <a16:colId xmlns:a16="http://schemas.microsoft.com/office/drawing/2014/main" val="1493199568"/>
                    </a:ext>
                  </a:extLst>
                </a:gridCol>
              </a:tblGrid>
              <a:tr h="2582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Letterjoin-Air Plus 4"/>
                        </a:rPr>
                        <a:t> </a:t>
                      </a:r>
                      <a:r>
                        <a:rPr lang="en-GB" sz="900" dirty="0">
                          <a:latin typeface="Letterjoin-Air Plus 4"/>
                        </a:rPr>
                        <a:t>Comparison</a:t>
                      </a:r>
                      <a:r>
                        <a:rPr lang="en-GB" sz="900" baseline="0" dirty="0">
                          <a:latin typeface="Letterjoin-Air Plus 4"/>
                        </a:rPr>
                        <a:t> </a:t>
                      </a:r>
                      <a:endParaRPr lang="en-GB" sz="9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09025"/>
                  </a:ext>
                </a:extLst>
              </a:tr>
              <a:tr h="22242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Country 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Antarctic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England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55743"/>
                  </a:ext>
                </a:extLst>
              </a:tr>
              <a:tr h="2444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Continent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Antarctica 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Europe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341624"/>
                  </a:ext>
                </a:extLst>
              </a:tr>
              <a:tr h="65745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Flag </a:t>
                      </a:r>
                      <a:endParaRPr lang="en-US" sz="1000" kern="120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962340"/>
                  </a:ext>
                </a:extLst>
              </a:tr>
              <a:tr h="35588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Important river/lake  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Lake Vostok 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River</a:t>
                      </a:r>
                      <a:r>
                        <a:rPr lang="en-US" sz="1000" baseline="0" dirty="0">
                          <a:latin typeface="Letterjoin-Air Plus 4"/>
                        </a:rPr>
                        <a:t> Thames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17537"/>
                  </a:ext>
                </a:extLst>
              </a:tr>
              <a:tr h="243933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Mountain 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Vinson Massif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Scafell Pike</a:t>
                      </a:r>
                      <a:endParaRPr lang="en-GB" sz="1000" dirty="0">
                        <a:latin typeface="Letterjoin-Air Plus 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473139"/>
                  </a:ext>
                </a:extLst>
              </a:tr>
              <a:tr h="238751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Population 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2,000 (temporary)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/>
                        </a:rPr>
                        <a:t>56 million 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32576"/>
                  </a:ext>
                </a:extLst>
              </a:tr>
              <a:tr h="61200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Letterjoin-Air Plus 4"/>
                          <a:ea typeface="+mn-ea"/>
                          <a:cs typeface="+mn-cs"/>
                        </a:rPr>
                        <a:t>Climate </a:t>
                      </a:r>
                      <a:endParaRPr lang="en-GB" sz="1000" kern="1200" dirty="0">
                        <a:solidFill>
                          <a:schemeClr val="tx1"/>
                        </a:solidFill>
                        <a:effectLst/>
                        <a:latin typeface="Letterjoin-Air Plus 4" panose="02000805000000020003" pitchFamily="50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Summer:</a:t>
                      </a:r>
                      <a:r>
                        <a:rPr lang="en-US" sz="1000" baseline="0" dirty="0">
                          <a:latin typeface="Letterjoin-Air Plus 4" panose="02000805000000020003" pitchFamily="50" charset="0"/>
                        </a:rPr>
                        <a:t> </a:t>
                      </a:r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Cold,</a:t>
                      </a:r>
                      <a:r>
                        <a:rPr lang="en-US" sz="1000" baseline="0" dirty="0">
                          <a:latin typeface="Letterjoin-Air Plus 4" panose="02000805000000020003" pitchFamily="50" charset="0"/>
                        </a:rPr>
                        <a:t> dry, windy, </a:t>
                      </a:r>
                    </a:p>
                    <a:p>
                      <a:r>
                        <a:rPr lang="en-US" sz="1000" baseline="0" dirty="0">
                          <a:latin typeface="Letterjoin-Air Plus 4" panose="02000805000000020003" pitchFamily="50" charset="0"/>
                        </a:rPr>
                        <a:t>Winter: cold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Summer: warm, sunny</a:t>
                      </a:r>
                    </a:p>
                    <a:p>
                      <a:endParaRPr lang="en-US" sz="1000" baseline="0" dirty="0">
                        <a:latin typeface="Letterjoin-Air Plus 4" panose="02000805000000020003" pitchFamily="50" charset="0"/>
                      </a:endParaRPr>
                    </a:p>
                    <a:p>
                      <a:r>
                        <a:rPr lang="en-US" sz="1000" baseline="0" dirty="0">
                          <a:latin typeface="Letterjoin-Air Plus 4" panose="02000805000000020003" pitchFamily="50" charset="0"/>
                        </a:rPr>
                        <a:t>Winter: cold, wet. Sometimes snows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050992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332F7750-9B75-42B8-AE53-92D541E6E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74" y="2260452"/>
            <a:ext cx="954351" cy="642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E9812C-C0BF-481A-86B5-58C69097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1769" y="2296580"/>
            <a:ext cx="954352" cy="569762"/>
          </a:xfrm>
          <a:prstGeom prst="rect">
            <a:avLst/>
          </a:prstGeom>
        </p:spPr>
      </p:pic>
      <p:pic>
        <p:nvPicPr>
          <p:cNvPr id="18" name="Picture 4" descr="Images and Places, Pictures and Info: antarctica world map">
            <a:extLst>
              <a:ext uri="{FF2B5EF4-FFF2-40B4-BE49-F238E27FC236}">
                <a16:creationId xmlns:a16="http://schemas.microsoft.com/office/drawing/2014/main" id="{4EA4B049-6061-43AB-9A4C-28AA60BC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00127"/>
            <a:ext cx="2524730" cy="132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ntarctica Map / Map of Antarctica - Facts About Antarctica and ...">
            <a:extLst>
              <a:ext uri="{FF2B5EF4-FFF2-40B4-BE49-F238E27FC236}">
                <a16:creationId xmlns:a16="http://schemas.microsoft.com/office/drawing/2014/main" id="{7190FA96-818B-4C50-83D7-7A93FD311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947" y="5140567"/>
            <a:ext cx="1110698" cy="11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ECE375-6F3F-499C-AA75-1B533915C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240" y="5198823"/>
            <a:ext cx="663628" cy="85683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59F596E-E19D-4212-B4CA-3205DCC76491}"/>
              </a:ext>
            </a:extLst>
          </p:cNvPr>
          <p:cNvCxnSpPr>
            <a:cxnSpLocks/>
          </p:cNvCxnSpPr>
          <p:nvPr/>
        </p:nvCxnSpPr>
        <p:spPr>
          <a:xfrm flipV="1">
            <a:off x="4642528" y="4058953"/>
            <a:ext cx="1222121" cy="1055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36741D-CD9E-41E0-AA6F-C402D2449DA2}"/>
              </a:ext>
            </a:extLst>
          </p:cNvPr>
          <p:cNvCxnSpPr>
            <a:cxnSpLocks/>
          </p:cNvCxnSpPr>
          <p:nvPr/>
        </p:nvCxnSpPr>
        <p:spPr>
          <a:xfrm flipH="1" flipV="1">
            <a:off x="6302842" y="5051958"/>
            <a:ext cx="1028160" cy="57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A4CD379-824D-422C-BFA7-6035E37C1C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51" t="3011" r="3086" b="14451"/>
          <a:stretch/>
        </p:blipFill>
        <p:spPr>
          <a:xfrm>
            <a:off x="368822" y="4696950"/>
            <a:ext cx="1241042" cy="6992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7BBD30-120C-496C-A1C9-9B44EFDD4B1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70" t="3496" r="2290" b="15979"/>
          <a:stretch/>
        </p:blipFill>
        <p:spPr>
          <a:xfrm>
            <a:off x="2349608" y="4646804"/>
            <a:ext cx="1351862" cy="72272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C7E0336-4CAB-4776-BEA5-3B2E04377015}"/>
              </a:ext>
            </a:extLst>
          </p:cNvPr>
          <p:cNvSpPr txBox="1"/>
          <p:nvPr/>
        </p:nvSpPr>
        <p:spPr>
          <a:xfrm>
            <a:off x="36499" y="4479638"/>
            <a:ext cx="4048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Letterjoin-Air Plus 4" panose="02000805000000020003" pitchFamily="50" charset="0"/>
              </a:rPr>
              <a:t>Physical features - Antarctic</a:t>
            </a:r>
            <a:endParaRPr lang="en-GB" sz="1050" dirty="0">
              <a:latin typeface="Letterjoin-Air Plus 4" panose="02000805000000020003" pitchFamily="50" charset="0"/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993A2D5-B40F-4C39-9300-5631BF515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317106"/>
              </p:ext>
            </p:extLst>
          </p:nvPr>
        </p:nvGraphicFramePr>
        <p:xfrm>
          <a:off x="36499" y="5446892"/>
          <a:ext cx="401828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9142">
                  <a:extLst>
                    <a:ext uri="{9D8B030D-6E8A-4147-A177-3AD203B41FA5}">
                      <a16:colId xmlns:a16="http://schemas.microsoft.com/office/drawing/2014/main" val="3018198165"/>
                    </a:ext>
                  </a:extLst>
                </a:gridCol>
                <a:gridCol w="2009142">
                  <a:extLst>
                    <a:ext uri="{9D8B030D-6E8A-4147-A177-3AD203B41FA5}">
                      <a16:colId xmlns:a16="http://schemas.microsoft.com/office/drawing/2014/main" val="654950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Letterjoin-Air Plus 4" panose="02000805000000020003" pitchFamily="50" charset="0"/>
                        </a:rPr>
                        <a:t>Mount Erebus </a:t>
                      </a:r>
                      <a:endParaRPr lang="en-GB" sz="1000" dirty="0">
                        <a:latin typeface="Letterjoin-Air Plus 4" panose="02000805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Letterjoin-Air Plus 4" panose="02000805000000020003" pitchFamily="50" charset="0"/>
                        </a:rPr>
                        <a:t>Transantarctic mountains</a:t>
                      </a:r>
                      <a:endParaRPr lang="en-GB" sz="900" dirty="0">
                        <a:latin typeface="Letterjoin-Air Plus 4" panose="02000805000000020003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39800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47749B9A-D66E-4B43-9E68-BE963047EF5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469" t="8582" r="4652" b="16486"/>
          <a:stretch/>
        </p:blipFill>
        <p:spPr>
          <a:xfrm>
            <a:off x="2451096" y="5845043"/>
            <a:ext cx="1161760" cy="61579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CDB38E-79DB-4659-94A6-31A747D1AE2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847" t="5192" r="4295" b="16000"/>
          <a:stretch/>
        </p:blipFill>
        <p:spPr>
          <a:xfrm>
            <a:off x="477332" y="5868430"/>
            <a:ext cx="1075653" cy="590072"/>
          </a:xfrm>
          <a:prstGeom prst="rect">
            <a:avLst/>
          </a:prstGeom>
        </p:spPr>
      </p:pic>
      <p:pic>
        <p:nvPicPr>
          <p:cNvPr id="3" name="Picture 2" descr="A logo with a cross and handshake&#10;&#10;Description automatically generated">
            <a:extLst>
              <a:ext uri="{FF2B5EF4-FFF2-40B4-BE49-F238E27FC236}">
                <a16:creationId xmlns:a16="http://schemas.microsoft.com/office/drawing/2014/main" id="{6B3424F1-5BCD-C819-E021-EB3FBD1751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2" y="-6020"/>
            <a:ext cx="934892" cy="934892"/>
          </a:xfrm>
          <a:prstGeom prst="rect">
            <a:avLst/>
          </a:prstGeom>
        </p:spPr>
      </p:pic>
      <p:pic>
        <p:nvPicPr>
          <p:cNvPr id="4" name="Picture 3" descr="A logo with a cross and handshake&#10;&#10;Description automatically generated">
            <a:extLst>
              <a:ext uri="{FF2B5EF4-FFF2-40B4-BE49-F238E27FC236}">
                <a16:creationId xmlns:a16="http://schemas.microsoft.com/office/drawing/2014/main" id="{7DEE2E23-BEEA-CEEC-9050-25C9A80D9E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742" y="2278"/>
            <a:ext cx="934892" cy="9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fdec100-cb7e-42ca-8f3f-e6f6262ed542">
      <UserInfo>
        <DisplayName>HSTM - Teaching Staff</DisplayName>
        <AccountId>316</AccountId>
        <AccountType/>
      </UserInfo>
    </SharedWithUsers>
    <TaxCatchAll xmlns="1fdec100-cb7e-42ca-8f3f-e6f6262ed542" xsi:nil="true"/>
    <lcf76f155ced4ddcb4097134ff3c332f xmlns="35d5a349-2557-4f3b-a369-55748c09dab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BBD72DD3B4C4CA1A9E25AE7F90125" ma:contentTypeVersion="16" ma:contentTypeDescription="Create a new document." ma:contentTypeScope="" ma:versionID="ec6bec661016d013c07c6dd1be9cd1af">
  <xsd:schema xmlns:xsd="http://www.w3.org/2001/XMLSchema" xmlns:xs="http://www.w3.org/2001/XMLSchema" xmlns:p="http://schemas.microsoft.com/office/2006/metadata/properties" xmlns:ns2="35d5a349-2557-4f3b-a369-55748c09dab4" xmlns:ns3="1fdec100-cb7e-42ca-8f3f-e6f6262ed542" targetNamespace="http://schemas.microsoft.com/office/2006/metadata/properties" ma:root="true" ma:fieldsID="9ce33b7341405a80d4e46772e6bc5dd0" ns2:_="" ns3:_="">
    <xsd:import namespace="35d5a349-2557-4f3b-a369-55748c09dab4"/>
    <xsd:import namespace="1fdec100-cb7e-42ca-8f3f-e6f6262ed5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5a349-2557-4f3b-a369-55748c09da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6d6860-d01e-4c43-9962-b51fa0336c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ec100-cb7e-42ca-8f3f-e6f6262ed54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61e57a9-8b7e-474d-9ecf-70706f1df5a3}" ma:internalName="TaxCatchAll" ma:showField="CatchAllData" ma:web="1fdec100-cb7e-42ca-8f3f-e6f6262ed5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1045F07-CB2D-4F82-A2F0-C1C36425C9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D83908-9E59-4937-9044-FB0EE1EE0FB9}">
  <ds:schemaRefs>
    <ds:schemaRef ds:uri="http://schemas.microsoft.com/office/2006/metadata/properties"/>
    <ds:schemaRef ds:uri="http://schemas.microsoft.com/office/infopath/2007/PartnerControls"/>
    <ds:schemaRef ds:uri="5701e18d-1a9d-4e7d-8f56-8f219eae47fc"/>
    <ds:schemaRef ds:uri="1fdec100-cb7e-42ca-8f3f-e6f6262ed542"/>
    <ds:schemaRef ds:uri="35d5a349-2557-4f3b-a369-55748c09dab4"/>
  </ds:schemaRefs>
</ds:datastoreItem>
</file>

<file path=customXml/itemProps3.xml><?xml version="1.0" encoding="utf-8"?>
<ds:datastoreItem xmlns:ds="http://schemas.openxmlformats.org/officeDocument/2006/customXml" ds:itemID="{6187EEFE-7DE4-48EA-A9EC-197CF5B0F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d5a349-2557-4f3b-a369-55748c09dab4"/>
    <ds:schemaRef ds:uri="1fdec100-cb7e-42ca-8f3f-e6f6262ed5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279</Words>
  <Application>Microsoft Office PowerPoint</Application>
  <PresentationFormat>Widescreen</PresentationFormat>
  <Paragraphs>66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Letterjoin-Air Plus 4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Lovgreen</dc:creator>
  <cp:lastModifiedBy>Rebecca Lowe</cp:lastModifiedBy>
  <cp:revision>114</cp:revision>
  <dcterms:created xsi:type="dcterms:W3CDTF">2019-06-24T09:29:42Z</dcterms:created>
  <dcterms:modified xsi:type="dcterms:W3CDTF">2024-05-23T08:18:53Z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0x010100B05BBD72DD3B4C4CA1A9E25AE7F90125</vt:lpwstr>
  </property>
  <property fmtid="{D5CDD505-2E9C-101B-9397-08002B2CF9AE}" pid="3" name="Order">
    <vt:r8>209800</vt:r8>
  </property>
</Properties>
</file>