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8" r:id="rId2"/>
    <p:sldId id="260" r:id="rId3"/>
    <p:sldId id="259" r:id="rId4"/>
    <p:sldId id="266" r:id="rId5"/>
    <p:sldId id="289" r:id="rId6"/>
    <p:sldId id="267" r:id="rId7"/>
    <p:sldId id="268" r:id="rId8"/>
    <p:sldId id="293" r:id="rId9"/>
    <p:sldId id="271" r:id="rId10"/>
    <p:sldId id="270" r:id="rId11"/>
    <p:sldId id="278" r:id="rId12"/>
    <p:sldId id="272" r:id="rId13"/>
    <p:sldId id="277" r:id="rId14"/>
    <p:sldId id="295" r:id="rId15"/>
    <p:sldId id="294" r:id="rId16"/>
    <p:sldId id="279" r:id="rId17"/>
    <p:sldId id="291" r:id="rId18"/>
    <p:sldId id="26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la Lawton" initials="NL" lastIdx="1" clrIdx="0">
    <p:extLst>
      <p:ext uri="{19B8F6BF-5375-455C-9EA6-DF929625EA0E}">
        <p15:presenceInfo xmlns:p15="http://schemas.microsoft.com/office/powerpoint/2012/main" userId="S-1-5-21-281783518-209199510-1099369683-14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98"/>
  </p:normalViewPr>
  <p:slideViewPr>
    <p:cSldViewPr snapToGrid="0" snapToObjects="1" showGuides="1">
      <p:cViewPr varScale="1">
        <p:scale>
          <a:sx n="85" d="100"/>
          <a:sy n="85" d="100"/>
        </p:scale>
        <p:origin x="590" y="5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890E96-EC08-4431-A199-08A1BED0E5DB}" type="datetimeFigureOut">
              <a:rPr lang="en-GB" smtClean="0"/>
              <a:t>15/12/2025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72F029-BF0B-4215-A819-C50DC144B079}" type="slidenum">
              <a:rPr lang="en-GB" smtClean="0"/>
              <a:t>‹#›</a:t>
            </a:fld>
            <a:endParaRPr lang="en-GB"/>
          </a:p>
        </p:txBody>
      </p:sp>
    </p:spTree>
    <p:extLst>
      <p:ext uri="{BB962C8B-B14F-4D97-AF65-F5344CB8AC3E}">
        <p14:creationId xmlns:p14="http://schemas.microsoft.com/office/powerpoint/2010/main" val="3205385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FA32369-AD47-6D4A-B0D1-991DADF9A0F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833144D-6B9D-5046-B711-6B0B443D1C35}"/>
              </a:ext>
            </a:extLst>
          </p:cNvPr>
          <p:cNvSpPr>
            <a:spLocks noGrp="1"/>
          </p:cNvSpPr>
          <p:nvPr>
            <p:ph type="ctrTitle" hasCustomPrompt="1"/>
          </p:nvPr>
        </p:nvSpPr>
        <p:spPr>
          <a:xfrm>
            <a:off x="710184" y="2235200"/>
            <a:ext cx="9144000" cy="2387600"/>
          </a:xfrm>
          <a:prstGeom prst="rect">
            <a:avLst/>
          </a:prstGeom>
        </p:spPr>
        <p:txBody>
          <a:bodyPr lIns="0" tIns="0" rIns="0" bIns="0" anchor="b" anchorCtr="0"/>
          <a:lstStyle>
            <a:lvl1pPr algn="l">
              <a:defRPr sz="5000" b="1">
                <a:solidFill>
                  <a:schemeClr val="bg1"/>
                </a:solidFill>
                <a:latin typeface="Century Gothic" panose="020B0502020202020204" pitchFamily="34" charset="0"/>
              </a:defRPr>
            </a:lvl1pPr>
          </a:lstStyle>
          <a:p>
            <a:r>
              <a:rPr lang="en-US" dirty="0"/>
              <a:t>Presentation Title</a:t>
            </a:r>
          </a:p>
        </p:txBody>
      </p:sp>
      <p:sp>
        <p:nvSpPr>
          <p:cNvPr id="3" name="Subtitle 2">
            <a:extLst>
              <a:ext uri="{FF2B5EF4-FFF2-40B4-BE49-F238E27FC236}">
                <a16:creationId xmlns:a16="http://schemas.microsoft.com/office/drawing/2014/main" id="{0B3DF56A-8CBB-A048-9600-0B696C90C6CE}"/>
              </a:ext>
            </a:extLst>
          </p:cNvPr>
          <p:cNvSpPr>
            <a:spLocks noGrp="1"/>
          </p:cNvSpPr>
          <p:nvPr>
            <p:ph type="subTitle" idx="1" hasCustomPrompt="1"/>
          </p:nvPr>
        </p:nvSpPr>
        <p:spPr>
          <a:xfrm>
            <a:off x="710184" y="5458968"/>
            <a:ext cx="9144000" cy="813816"/>
          </a:xfrm>
          <a:prstGeom prst="rect">
            <a:avLst/>
          </a:prstGeom>
        </p:spPr>
        <p:txBody>
          <a:bodyPr lIns="0" tIns="0" rIns="0" bIns="0" anchor="b" anchorCtr="0"/>
          <a:lstStyle>
            <a:lvl1pPr marL="0" indent="0" algn="l">
              <a:buNone/>
              <a:defRPr sz="1800">
                <a:solidFill>
                  <a:schemeClr val="bg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Presented by Name</a:t>
            </a:r>
          </a:p>
          <a:p>
            <a:r>
              <a:rPr lang="en-US" dirty="0"/>
              <a:t>Date</a:t>
            </a:r>
          </a:p>
        </p:txBody>
      </p:sp>
    </p:spTree>
    <p:extLst>
      <p:ext uri="{BB962C8B-B14F-4D97-AF65-F5344CB8AC3E}">
        <p14:creationId xmlns:p14="http://schemas.microsoft.com/office/powerpoint/2010/main" val="943550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93564D-0C89-1643-BD9B-758E95BC50A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833144D-6B9D-5046-B711-6B0B443D1C35}"/>
              </a:ext>
            </a:extLst>
          </p:cNvPr>
          <p:cNvSpPr>
            <a:spLocks noGrp="1"/>
          </p:cNvSpPr>
          <p:nvPr>
            <p:ph type="ctrTitle" hasCustomPrompt="1"/>
          </p:nvPr>
        </p:nvSpPr>
        <p:spPr>
          <a:xfrm>
            <a:off x="710184" y="3039872"/>
            <a:ext cx="9144000" cy="2387600"/>
          </a:xfrm>
          <a:prstGeom prst="rect">
            <a:avLst/>
          </a:prstGeom>
        </p:spPr>
        <p:txBody>
          <a:bodyPr lIns="0" tIns="0" rIns="0" bIns="0" anchor="t" anchorCtr="0"/>
          <a:lstStyle>
            <a:lvl1pPr algn="l">
              <a:defRPr sz="5000" b="1">
                <a:solidFill>
                  <a:schemeClr val="bg1"/>
                </a:solidFill>
                <a:latin typeface="Century Gothic" panose="020B0502020202020204" pitchFamily="34" charset="0"/>
              </a:defRPr>
            </a:lvl1pPr>
          </a:lstStyle>
          <a:p>
            <a:r>
              <a:rPr lang="en-US" dirty="0"/>
              <a:t>Section Title</a:t>
            </a:r>
          </a:p>
        </p:txBody>
      </p:sp>
    </p:spTree>
    <p:extLst>
      <p:ext uri="{BB962C8B-B14F-4D97-AF65-F5344CB8AC3E}">
        <p14:creationId xmlns:p14="http://schemas.microsoft.com/office/powerpoint/2010/main" val="2191325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eneric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6DCCB2-83F4-EE49-BF6A-281C660B43A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833144D-6B9D-5046-B711-6B0B443D1C35}"/>
              </a:ext>
            </a:extLst>
          </p:cNvPr>
          <p:cNvSpPr>
            <a:spLocks noGrp="1"/>
          </p:cNvSpPr>
          <p:nvPr>
            <p:ph type="ctrTitle" hasCustomPrompt="1"/>
          </p:nvPr>
        </p:nvSpPr>
        <p:spPr>
          <a:xfrm>
            <a:off x="710184" y="1622552"/>
            <a:ext cx="9144000" cy="361696"/>
          </a:xfrm>
          <a:prstGeom prst="rect">
            <a:avLst/>
          </a:prstGeom>
        </p:spPr>
        <p:txBody>
          <a:bodyPr lIns="0" tIns="0" rIns="0" bIns="0" anchor="t" anchorCtr="0"/>
          <a:lstStyle>
            <a:lvl1pPr algn="l">
              <a:defRPr sz="3000" b="1">
                <a:solidFill>
                  <a:schemeClr val="tx1"/>
                </a:solidFill>
                <a:latin typeface="Century Gothic" panose="020B0502020202020204" pitchFamily="34" charset="0"/>
              </a:defRPr>
            </a:lvl1pPr>
          </a:lstStyle>
          <a:p>
            <a:r>
              <a:rPr lang="en-US" dirty="0"/>
              <a:t>Generic Slide Title</a:t>
            </a:r>
          </a:p>
        </p:txBody>
      </p:sp>
      <p:sp>
        <p:nvSpPr>
          <p:cNvPr id="3" name="Subtitle 2">
            <a:extLst>
              <a:ext uri="{FF2B5EF4-FFF2-40B4-BE49-F238E27FC236}">
                <a16:creationId xmlns:a16="http://schemas.microsoft.com/office/drawing/2014/main" id="{0B3DF56A-8CBB-A048-9600-0B696C90C6CE}"/>
              </a:ext>
            </a:extLst>
          </p:cNvPr>
          <p:cNvSpPr>
            <a:spLocks noGrp="1"/>
          </p:cNvSpPr>
          <p:nvPr>
            <p:ph type="subTitle" idx="1" hasCustomPrompt="1"/>
          </p:nvPr>
        </p:nvSpPr>
        <p:spPr>
          <a:xfrm>
            <a:off x="710184" y="2478024"/>
            <a:ext cx="10728960" cy="3794760"/>
          </a:xfrm>
          <a:prstGeom prst="rect">
            <a:avLst/>
          </a:prstGeom>
        </p:spPr>
        <p:txBody>
          <a:bodyPr lIns="0" tIns="0" rIns="0" bIns="0" anchor="t" anchorCtr="0"/>
          <a:lstStyle>
            <a:lvl1pPr marL="0" indent="0" algn="l">
              <a:buNone/>
              <a:defRPr sz="1600">
                <a:solidFill>
                  <a:schemeClr val="tx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slide content</a:t>
            </a:r>
          </a:p>
        </p:txBody>
      </p:sp>
    </p:spTree>
    <p:extLst>
      <p:ext uri="{BB962C8B-B14F-4D97-AF65-F5344CB8AC3E}">
        <p14:creationId xmlns:p14="http://schemas.microsoft.com/office/powerpoint/2010/main" val="2189460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plit Slide - Gre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0C28A89-DA04-E642-AC98-8A945698410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833144D-6B9D-5046-B711-6B0B443D1C35}"/>
              </a:ext>
            </a:extLst>
          </p:cNvPr>
          <p:cNvSpPr>
            <a:spLocks noGrp="1"/>
          </p:cNvSpPr>
          <p:nvPr>
            <p:ph type="ctrTitle" hasCustomPrompt="1"/>
          </p:nvPr>
        </p:nvSpPr>
        <p:spPr>
          <a:xfrm>
            <a:off x="710184" y="1622552"/>
            <a:ext cx="9144000" cy="361696"/>
          </a:xfrm>
          <a:prstGeom prst="rect">
            <a:avLst/>
          </a:prstGeom>
        </p:spPr>
        <p:txBody>
          <a:bodyPr lIns="0" tIns="0" rIns="0" bIns="0" anchor="t" anchorCtr="0"/>
          <a:lstStyle>
            <a:lvl1pPr algn="l">
              <a:defRPr sz="3000" b="1">
                <a:solidFill>
                  <a:schemeClr val="tx1"/>
                </a:solidFill>
                <a:latin typeface="Century Gothic" panose="020B0502020202020204" pitchFamily="34" charset="0"/>
              </a:defRPr>
            </a:lvl1pPr>
          </a:lstStyle>
          <a:p>
            <a:r>
              <a:rPr lang="en-US" dirty="0"/>
              <a:t>Split Slide Title - Grey</a:t>
            </a:r>
          </a:p>
        </p:txBody>
      </p:sp>
      <p:sp>
        <p:nvSpPr>
          <p:cNvPr id="3" name="Subtitle 2">
            <a:extLst>
              <a:ext uri="{FF2B5EF4-FFF2-40B4-BE49-F238E27FC236}">
                <a16:creationId xmlns:a16="http://schemas.microsoft.com/office/drawing/2014/main" id="{0B3DF56A-8CBB-A048-9600-0B696C90C6CE}"/>
              </a:ext>
            </a:extLst>
          </p:cNvPr>
          <p:cNvSpPr>
            <a:spLocks noGrp="1"/>
          </p:cNvSpPr>
          <p:nvPr>
            <p:ph type="subTitle" idx="1" hasCustomPrompt="1"/>
          </p:nvPr>
        </p:nvSpPr>
        <p:spPr>
          <a:xfrm>
            <a:off x="710184" y="2478024"/>
            <a:ext cx="5187696" cy="3794760"/>
          </a:xfrm>
          <a:prstGeom prst="rect">
            <a:avLst/>
          </a:prstGeom>
        </p:spPr>
        <p:txBody>
          <a:bodyPr lIns="0" tIns="0" rIns="0" bIns="0" anchor="t" anchorCtr="0"/>
          <a:lstStyle>
            <a:lvl1pPr marL="0" indent="0" algn="l">
              <a:buNone/>
              <a:defRPr sz="1600">
                <a:solidFill>
                  <a:schemeClr val="tx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slide content</a:t>
            </a:r>
          </a:p>
        </p:txBody>
      </p:sp>
    </p:spTree>
    <p:extLst>
      <p:ext uri="{BB962C8B-B14F-4D97-AF65-F5344CB8AC3E}">
        <p14:creationId xmlns:p14="http://schemas.microsoft.com/office/powerpoint/2010/main" val="1318827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plit Slide - Burgundy">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FBE1B5-5379-D144-903B-C6C22FECA19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833144D-6B9D-5046-B711-6B0B443D1C35}"/>
              </a:ext>
            </a:extLst>
          </p:cNvPr>
          <p:cNvSpPr>
            <a:spLocks noGrp="1"/>
          </p:cNvSpPr>
          <p:nvPr>
            <p:ph type="ctrTitle" hasCustomPrompt="1"/>
          </p:nvPr>
        </p:nvSpPr>
        <p:spPr>
          <a:xfrm>
            <a:off x="710184" y="1622552"/>
            <a:ext cx="9144000" cy="361696"/>
          </a:xfrm>
          <a:prstGeom prst="rect">
            <a:avLst/>
          </a:prstGeom>
        </p:spPr>
        <p:txBody>
          <a:bodyPr lIns="0" tIns="0" rIns="0" bIns="0" anchor="t" anchorCtr="0"/>
          <a:lstStyle>
            <a:lvl1pPr algn="l">
              <a:defRPr sz="3000" b="1">
                <a:solidFill>
                  <a:schemeClr val="tx1"/>
                </a:solidFill>
                <a:latin typeface="Century Gothic" panose="020B0502020202020204" pitchFamily="34" charset="0"/>
              </a:defRPr>
            </a:lvl1pPr>
          </a:lstStyle>
          <a:p>
            <a:r>
              <a:rPr lang="en-US" dirty="0"/>
              <a:t>Split Slide Title - Burgundy</a:t>
            </a:r>
          </a:p>
        </p:txBody>
      </p:sp>
      <p:sp>
        <p:nvSpPr>
          <p:cNvPr id="3" name="Subtitle 2">
            <a:extLst>
              <a:ext uri="{FF2B5EF4-FFF2-40B4-BE49-F238E27FC236}">
                <a16:creationId xmlns:a16="http://schemas.microsoft.com/office/drawing/2014/main" id="{0B3DF56A-8CBB-A048-9600-0B696C90C6CE}"/>
              </a:ext>
            </a:extLst>
          </p:cNvPr>
          <p:cNvSpPr>
            <a:spLocks noGrp="1"/>
          </p:cNvSpPr>
          <p:nvPr>
            <p:ph type="subTitle" idx="1" hasCustomPrompt="1"/>
          </p:nvPr>
        </p:nvSpPr>
        <p:spPr>
          <a:xfrm>
            <a:off x="710184" y="2478024"/>
            <a:ext cx="5187696" cy="3794760"/>
          </a:xfrm>
          <a:prstGeom prst="rect">
            <a:avLst/>
          </a:prstGeom>
        </p:spPr>
        <p:txBody>
          <a:bodyPr lIns="0" tIns="0" rIns="0" bIns="0" anchor="t" anchorCtr="0"/>
          <a:lstStyle>
            <a:lvl1pPr marL="0" indent="0" algn="l">
              <a:buNone/>
              <a:defRPr sz="1600">
                <a:solidFill>
                  <a:schemeClr val="tx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slide content</a:t>
            </a:r>
          </a:p>
        </p:txBody>
      </p:sp>
    </p:spTree>
    <p:extLst>
      <p:ext uri="{BB962C8B-B14F-4D97-AF65-F5344CB8AC3E}">
        <p14:creationId xmlns:p14="http://schemas.microsoft.com/office/powerpoint/2010/main" val="3428606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ternativ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6556739-5D86-3647-BAD8-2CCB7694602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833144D-6B9D-5046-B711-6B0B443D1C35}"/>
              </a:ext>
            </a:extLst>
          </p:cNvPr>
          <p:cNvSpPr>
            <a:spLocks noGrp="1"/>
          </p:cNvSpPr>
          <p:nvPr>
            <p:ph type="ctrTitle" hasCustomPrompt="1"/>
          </p:nvPr>
        </p:nvSpPr>
        <p:spPr>
          <a:xfrm>
            <a:off x="710184" y="1622552"/>
            <a:ext cx="9144000" cy="361696"/>
          </a:xfrm>
          <a:prstGeom prst="rect">
            <a:avLst/>
          </a:prstGeom>
        </p:spPr>
        <p:txBody>
          <a:bodyPr lIns="0" tIns="0" rIns="0" bIns="0" anchor="t" anchorCtr="0"/>
          <a:lstStyle>
            <a:lvl1pPr algn="l">
              <a:defRPr sz="3000" b="1">
                <a:solidFill>
                  <a:schemeClr val="tx1"/>
                </a:solidFill>
                <a:latin typeface="Century Gothic" panose="020B0502020202020204" pitchFamily="34" charset="0"/>
              </a:defRPr>
            </a:lvl1pPr>
          </a:lstStyle>
          <a:p>
            <a:r>
              <a:rPr lang="en-US" dirty="0"/>
              <a:t>Alternative Slide Title</a:t>
            </a:r>
          </a:p>
        </p:txBody>
      </p:sp>
      <p:sp>
        <p:nvSpPr>
          <p:cNvPr id="3" name="Subtitle 2">
            <a:extLst>
              <a:ext uri="{FF2B5EF4-FFF2-40B4-BE49-F238E27FC236}">
                <a16:creationId xmlns:a16="http://schemas.microsoft.com/office/drawing/2014/main" id="{0B3DF56A-8CBB-A048-9600-0B696C90C6CE}"/>
              </a:ext>
            </a:extLst>
          </p:cNvPr>
          <p:cNvSpPr>
            <a:spLocks noGrp="1"/>
          </p:cNvSpPr>
          <p:nvPr>
            <p:ph type="subTitle" idx="1" hasCustomPrompt="1"/>
          </p:nvPr>
        </p:nvSpPr>
        <p:spPr>
          <a:xfrm>
            <a:off x="710184" y="2478024"/>
            <a:ext cx="3505200" cy="3794760"/>
          </a:xfrm>
          <a:prstGeom prst="rect">
            <a:avLst/>
          </a:prstGeom>
        </p:spPr>
        <p:txBody>
          <a:bodyPr lIns="0" tIns="0" rIns="0" bIns="0" anchor="t" anchorCtr="0"/>
          <a:lstStyle>
            <a:lvl1pPr marL="0" indent="0" algn="l">
              <a:buNone/>
              <a:defRPr sz="1600">
                <a:solidFill>
                  <a:schemeClr val="tx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slide content</a:t>
            </a:r>
          </a:p>
        </p:txBody>
      </p:sp>
    </p:spTree>
    <p:extLst>
      <p:ext uri="{BB962C8B-B14F-4D97-AF65-F5344CB8AC3E}">
        <p14:creationId xmlns:p14="http://schemas.microsoft.com/office/powerpoint/2010/main" val="1391558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52377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5.xml"/><Relationship Id="rId6" Type="http://schemas.openxmlformats.org/officeDocument/2006/relationships/image" Target="cid:aabd4aaf-0ee2-4ba1-96bb-e60a4b8ca7da@EURP190.PROD.OUTLOOK.COM" TargetMode="External"/><Relationship Id="rId5" Type="http://schemas.openxmlformats.org/officeDocument/2006/relationships/image" Target="../media/image22.jpe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2.jpe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AC7FF-ED08-AB4A-8AE5-EF689DCF3DEE}"/>
              </a:ext>
            </a:extLst>
          </p:cNvPr>
          <p:cNvSpPr>
            <a:spLocks noGrp="1"/>
          </p:cNvSpPr>
          <p:nvPr>
            <p:ph type="ctrTitle"/>
          </p:nvPr>
        </p:nvSpPr>
        <p:spPr/>
        <p:txBody>
          <a:bodyPr/>
          <a:lstStyle/>
          <a:p>
            <a:r>
              <a:rPr lang="en-US" dirty="0"/>
              <a:t>Education Swimming Pupil Preparation</a:t>
            </a:r>
          </a:p>
        </p:txBody>
      </p:sp>
      <p:sp>
        <p:nvSpPr>
          <p:cNvPr id="3" name="Subtitle 2">
            <a:extLst>
              <a:ext uri="{FF2B5EF4-FFF2-40B4-BE49-F238E27FC236}">
                <a16:creationId xmlns:a16="http://schemas.microsoft.com/office/drawing/2014/main" id="{623F5733-8B75-B047-8380-3BF9BC6887CB}"/>
              </a:ext>
            </a:extLst>
          </p:cNvPr>
          <p:cNvSpPr>
            <a:spLocks noGrp="1"/>
          </p:cNvSpPr>
          <p:nvPr>
            <p:ph type="subTitle" idx="1"/>
          </p:nvPr>
        </p:nvSpPr>
        <p:spPr/>
        <p:txBody>
          <a:bodyPr/>
          <a:lstStyle/>
          <a:p>
            <a:r>
              <a:rPr lang="en-US" dirty="0"/>
              <a:t>Nicola Lawton – Head of Aquatic and Gymnastic Courses</a:t>
            </a:r>
          </a:p>
        </p:txBody>
      </p:sp>
    </p:spTree>
    <p:extLst>
      <p:ext uri="{BB962C8B-B14F-4D97-AF65-F5344CB8AC3E}">
        <p14:creationId xmlns:p14="http://schemas.microsoft.com/office/powerpoint/2010/main" val="1707228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ADEE7-6FBE-4231-A339-6AE4EB651E3C}"/>
              </a:ext>
            </a:extLst>
          </p:cNvPr>
          <p:cNvSpPr>
            <a:spLocks noGrp="1"/>
          </p:cNvSpPr>
          <p:nvPr>
            <p:ph type="ctrTitle"/>
          </p:nvPr>
        </p:nvSpPr>
        <p:spPr/>
        <p:txBody>
          <a:bodyPr/>
          <a:lstStyle/>
          <a:p>
            <a:r>
              <a:rPr lang="en-GB" dirty="0"/>
              <a:t>How will we get there ?</a:t>
            </a:r>
          </a:p>
        </p:txBody>
      </p:sp>
      <p:sp>
        <p:nvSpPr>
          <p:cNvPr id="3" name="Subtitle 2">
            <a:extLst>
              <a:ext uri="{FF2B5EF4-FFF2-40B4-BE49-F238E27FC236}">
                <a16:creationId xmlns:a16="http://schemas.microsoft.com/office/drawing/2014/main" id="{89A7FCE5-75E3-41AB-805C-6593250C85D9}"/>
              </a:ext>
            </a:extLst>
          </p:cNvPr>
          <p:cNvSpPr>
            <a:spLocks noGrp="1"/>
          </p:cNvSpPr>
          <p:nvPr>
            <p:ph type="subTitle" idx="1"/>
          </p:nvPr>
        </p:nvSpPr>
        <p:spPr>
          <a:xfrm>
            <a:off x="802652" y="2952001"/>
            <a:ext cx="4735119" cy="2083702"/>
          </a:xfrm>
        </p:spPr>
        <p:txBody>
          <a:bodyPr/>
          <a:lstStyle/>
          <a:p>
            <a:r>
              <a:rPr lang="en-GB" dirty="0"/>
              <a:t>If your school is very close to our pool, you may walk</a:t>
            </a:r>
          </a:p>
          <a:p>
            <a:endParaRPr lang="en-GB" dirty="0"/>
          </a:p>
          <a:p>
            <a:endParaRPr lang="en-GB" dirty="0"/>
          </a:p>
          <a:p>
            <a:endParaRPr lang="en-GB" dirty="0"/>
          </a:p>
          <a:p>
            <a:endParaRPr lang="en-GB" dirty="0"/>
          </a:p>
          <a:p>
            <a:r>
              <a:rPr lang="en-GB" dirty="0"/>
              <a:t>Other schools may need to come on a bus/coach</a:t>
            </a:r>
          </a:p>
        </p:txBody>
      </p:sp>
      <p:pic>
        <p:nvPicPr>
          <p:cNvPr id="2050" name="Picture 2" descr="Image result for Yellow School Bus Clip Art">
            <a:extLst>
              <a:ext uri="{FF2B5EF4-FFF2-40B4-BE49-F238E27FC236}">
                <a16:creationId xmlns:a16="http://schemas.microsoft.com/office/drawing/2014/main" id="{CBB90206-8F68-4B68-916F-51959975C9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8501" y="5035703"/>
            <a:ext cx="4181111" cy="16097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E9971F69-151E-4F7E-B5DB-BD8FF620F9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3630" y="5689908"/>
            <a:ext cx="1822450" cy="974735"/>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Image result for school group walking cartoons">
            <a:extLst>
              <a:ext uri="{FF2B5EF4-FFF2-40B4-BE49-F238E27FC236}">
                <a16:creationId xmlns:a16="http://schemas.microsoft.com/office/drawing/2014/main" id="{359273E8-164C-4073-BE02-4768C4CB93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681287"/>
            <a:ext cx="3895725" cy="1495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6537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C740B-92E4-4B99-96CE-5A8A997875FD}"/>
              </a:ext>
            </a:extLst>
          </p:cNvPr>
          <p:cNvSpPr>
            <a:spLocks noGrp="1"/>
          </p:cNvSpPr>
          <p:nvPr>
            <p:ph type="ctrTitle"/>
          </p:nvPr>
        </p:nvSpPr>
        <p:spPr/>
        <p:txBody>
          <a:bodyPr/>
          <a:lstStyle/>
          <a:p>
            <a:r>
              <a:rPr lang="en-GB" dirty="0"/>
              <a:t>Arriving at the pool</a:t>
            </a:r>
          </a:p>
        </p:txBody>
      </p:sp>
    </p:spTree>
    <p:extLst>
      <p:ext uri="{BB962C8B-B14F-4D97-AF65-F5344CB8AC3E}">
        <p14:creationId xmlns:p14="http://schemas.microsoft.com/office/powerpoint/2010/main" val="1543958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2BCA7-DAF7-4960-8123-CB0D5B41250D}"/>
              </a:ext>
            </a:extLst>
          </p:cNvPr>
          <p:cNvSpPr>
            <a:spLocks noGrp="1"/>
          </p:cNvSpPr>
          <p:nvPr>
            <p:ph type="ctrTitle"/>
          </p:nvPr>
        </p:nvSpPr>
        <p:spPr/>
        <p:txBody>
          <a:bodyPr/>
          <a:lstStyle/>
          <a:p>
            <a:r>
              <a:rPr lang="en-GB" dirty="0"/>
              <a:t>arriving at Active Medlock</a:t>
            </a:r>
          </a:p>
        </p:txBody>
      </p:sp>
      <p:sp>
        <p:nvSpPr>
          <p:cNvPr id="3" name="Subtitle 2">
            <a:extLst>
              <a:ext uri="{FF2B5EF4-FFF2-40B4-BE49-F238E27FC236}">
                <a16:creationId xmlns:a16="http://schemas.microsoft.com/office/drawing/2014/main" id="{E3DD2264-8002-464B-8DDA-303E5632C190}"/>
              </a:ext>
            </a:extLst>
          </p:cNvPr>
          <p:cNvSpPr>
            <a:spLocks noGrp="1"/>
          </p:cNvSpPr>
          <p:nvPr>
            <p:ph type="subTitle" idx="1"/>
          </p:nvPr>
        </p:nvSpPr>
        <p:spPr>
          <a:xfrm>
            <a:off x="1050323" y="2960910"/>
            <a:ext cx="3768257" cy="2905634"/>
          </a:xfrm>
        </p:spPr>
        <p:txBody>
          <a:bodyPr/>
          <a:lstStyle/>
          <a:p>
            <a:r>
              <a:rPr lang="en-US" dirty="0"/>
              <a:t>Please be considerate and remember members of the public also use our centers.</a:t>
            </a:r>
          </a:p>
        </p:txBody>
      </p:sp>
      <p:pic>
        <p:nvPicPr>
          <p:cNvPr id="5" name="Picture 2">
            <a:extLst>
              <a:ext uri="{FF2B5EF4-FFF2-40B4-BE49-F238E27FC236}">
                <a16:creationId xmlns:a16="http://schemas.microsoft.com/office/drawing/2014/main" id="{87A5B720-7293-4872-9CDF-13187D504F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3630" y="5689908"/>
            <a:ext cx="1822450" cy="97473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ee the source image">
            <a:extLst>
              <a:ext uri="{FF2B5EF4-FFF2-40B4-BE49-F238E27FC236}">
                <a16:creationId xmlns:a16="http://schemas.microsoft.com/office/drawing/2014/main" id="{A15489B3-4D53-4253-92BB-A2C347D573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0560" y="2083943"/>
            <a:ext cx="5544058" cy="3465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1611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2E78C-903D-4F76-A274-73D160BC396F}"/>
              </a:ext>
            </a:extLst>
          </p:cNvPr>
          <p:cNvSpPr>
            <a:spLocks noGrp="1"/>
          </p:cNvSpPr>
          <p:nvPr>
            <p:ph type="ctrTitle"/>
          </p:nvPr>
        </p:nvSpPr>
        <p:spPr/>
        <p:txBody>
          <a:bodyPr/>
          <a:lstStyle/>
          <a:p>
            <a:r>
              <a:rPr lang="en-GB" dirty="0"/>
              <a:t>Group Change</a:t>
            </a:r>
          </a:p>
        </p:txBody>
      </p:sp>
      <p:sp>
        <p:nvSpPr>
          <p:cNvPr id="3" name="Subtitle 2">
            <a:extLst>
              <a:ext uri="{FF2B5EF4-FFF2-40B4-BE49-F238E27FC236}">
                <a16:creationId xmlns:a16="http://schemas.microsoft.com/office/drawing/2014/main" id="{009C56EB-0667-40EE-9684-58D49584C690}"/>
              </a:ext>
            </a:extLst>
          </p:cNvPr>
          <p:cNvSpPr>
            <a:spLocks noGrp="1"/>
          </p:cNvSpPr>
          <p:nvPr>
            <p:ph type="subTitle" idx="1"/>
          </p:nvPr>
        </p:nvSpPr>
        <p:spPr>
          <a:xfrm>
            <a:off x="710184" y="2478024"/>
            <a:ext cx="5187696" cy="3442485"/>
          </a:xfrm>
        </p:spPr>
        <p:txBody>
          <a:bodyPr/>
          <a:lstStyle/>
          <a:p>
            <a:r>
              <a:rPr lang="en-US" dirty="0"/>
              <a:t>For school swimming we use group changing rooms. </a:t>
            </a:r>
          </a:p>
          <a:p>
            <a:r>
              <a:rPr lang="en-US" dirty="0"/>
              <a:t>There is one for boys and one for girls.</a:t>
            </a:r>
          </a:p>
          <a:p>
            <a:endParaRPr lang="en-US" dirty="0"/>
          </a:p>
          <a:p>
            <a:r>
              <a:rPr lang="en-US" dirty="0"/>
              <a:t>Find a changing space and place your bag on the hooks. Get changed as quickly as possible and line up outside your changing room with your teacher.</a:t>
            </a:r>
          </a:p>
          <a:p>
            <a:endParaRPr lang="en-US" dirty="0"/>
          </a:p>
          <a:p>
            <a:r>
              <a:rPr lang="en-US" dirty="0"/>
              <a:t>Once everyone is ready to go into the pool hall your teacher will lead you through the shower area.</a:t>
            </a:r>
          </a:p>
          <a:p>
            <a:endParaRPr lang="en-GB" dirty="0"/>
          </a:p>
          <a:p>
            <a:r>
              <a:rPr lang="en-GB" dirty="0"/>
              <a:t>Please visit the toilet before attending your swimming lesson</a:t>
            </a:r>
          </a:p>
        </p:txBody>
      </p:sp>
      <p:pic>
        <p:nvPicPr>
          <p:cNvPr id="5" name="Picture 2">
            <a:extLst>
              <a:ext uri="{FF2B5EF4-FFF2-40B4-BE49-F238E27FC236}">
                <a16:creationId xmlns:a16="http://schemas.microsoft.com/office/drawing/2014/main" id="{A452F649-E848-4A9B-8AEF-383A1B9DC4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3630" y="5689908"/>
            <a:ext cx="1822450" cy="9747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floor, indoor, bathroom, wall&#10;&#10;Description automatically generated">
            <a:extLst>
              <a:ext uri="{FF2B5EF4-FFF2-40B4-BE49-F238E27FC236}">
                <a16:creationId xmlns:a16="http://schemas.microsoft.com/office/drawing/2014/main" id="{B27898A1-A267-42B3-84EF-2C71A4BB2610}"/>
              </a:ext>
            </a:extLst>
          </p:cNvPr>
          <p:cNvPicPr>
            <a:picLocks noChangeAspect="1"/>
          </p:cNvPicPr>
          <p:nvPr/>
        </p:nvPicPr>
        <p:blipFill>
          <a:blip r:embed="rId3"/>
          <a:stretch>
            <a:fillRect/>
          </a:stretch>
        </p:blipFill>
        <p:spPr>
          <a:xfrm>
            <a:off x="7161530" y="892386"/>
            <a:ext cx="3415030" cy="4553373"/>
          </a:xfrm>
          <a:prstGeom prst="rect">
            <a:avLst/>
          </a:prstGeom>
        </p:spPr>
      </p:pic>
    </p:spTree>
    <p:extLst>
      <p:ext uri="{BB962C8B-B14F-4D97-AF65-F5344CB8AC3E}">
        <p14:creationId xmlns:p14="http://schemas.microsoft.com/office/powerpoint/2010/main" val="8635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2E78C-903D-4F76-A274-73D160BC396F}"/>
              </a:ext>
            </a:extLst>
          </p:cNvPr>
          <p:cNvSpPr>
            <a:spLocks noGrp="1"/>
          </p:cNvSpPr>
          <p:nvPr>
            <p:ph type="ctrTitle"/>
          </p:nvPr>
        </p:nvSpPr>
        <p:spPr/>
        <p:txBody>
          <a:bodyPr/>
          <a:lstStyle/>
          <a:p>
            <a:r>
              <a:rPr lang="en-GB" dirty="0"/>
              <a:t>Pre Cleanse</a:t>
            </a:r>
          </a:p>
        </p:txBody>
      </p:sp>
      <p:sp>
        <p:nvSpPr>
          <p:cNvPr id="3" name="Subtitle 2">
            <a:extLst>
              <a:ext uri="{FF2B5EF4-FFF2-40B4-BE49-F238E27FC236}">
                <a16:creationId xmlns:a16="http://schemas.microsoft.com/office/drawing/2014/main" id="{009C56EB-0667-40EE-9684-58D49584C690}"/>
              </a:ext>
            </a:extLst>
          </p:cNvPr>
          <p:cNvSpPr>
            <a:spLocks noGrp="1"/>
          </p:cNvSpPr>
          <p:nvPr>
            <p:ph type="subTitle" idx="1"/>
          </p:nvPr>
        </p:nvSpPr>
        <p:spPr>
          <a:xfrm>
            <a:off x="710184" y="2478024"/>
            <a:ext cx="5187696" cy="3442485"/>
          </a:xfrm>
        </p:spPr>
        <p:txBody>
          <a:bodyPr/>
          <a:lstStyle/>
          <a:p>
            <a:r>
              <a:rPr lang="en-US" dirty="0"/>
              <a:t>Before getting in the pool you must shower, this helps keep the pool clean.</a:t>
            </a:r>
          </a:p>
          <a:p>
            <a:endParaRPr lang="en-GB" dirty="0"/>
          </a:p>
          <a:p>
            <a:endParaRPr lang="en-GB" dirty="0"/>
          </a:p>
        </p:txBody>
      </p:sp>
      <p:pic>
        <p:nvPicPr>
          <p:cNvPr id="6" name="Picture 2">
            <a:extLst>
              <a:ext uri="{FF2B5EF4-FFF2-40B4-BE49-F238E27FC236}">
                <a16:creationId xmlns:a16="http://schemas.microsoft.com/office/drawing/2014/main" id="{9BBB899C-F52A-41AF-981D-ACAEB5B7EB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3630" y="5689908"/>
            <a:ext cx="1822450" cy="97473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84B851A7-16CC-4969-A929-65B5F88CF9EA}"/>
              </a:ext>
            </a:extLst>
          </p:cNvPr>
          <p:cNvPicPr>
            <a:picLocks noChangeAspect="1"/>
          </p:cNvPicPr>
          <p:nvPr/>
        </p:nvPicPr>
        <p:blipFill>
          <a:blip r:embed="rId3"/>
          <a:stretch>
            <a:fillRect/>
          </a:stretch>
        </p:blipFill>
        <p:spPr>
          <a:xfrm>
            <a:off x="6560818" y="360676"/>
            <a:ext cx="3914141" cy="5218855"/>
          </a:xfrm>
          <a:prstGeom prst="rect">
            <a:avLst/>
          </a:prstGeom>
        </p:spPr>
      </p:pic>
    </p:spTree>
    <p:extLst>
      <p:ext uri="{BB962C8B-B14F-4D97-AF65-F5344CB8AC3E}">
        <p14:creationId xmlns:p14="http://schemas.microsoft.com/office/powerpoint/2010/main" val="2416861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2E78C-903D-4F76-A274-73D160BC396F}"/>
              </a:ext>
            </a:extLst>
          </p:cNvPr>
          <p:cNvSpPr>
            <a:spLocks noGrp="1"/>
          </p:cNvSpPr>
          <p:nvPr>
            <p:ph type="ctrTitle"/>
          </p:nvPr>
        </p:nvSpPr>
        <p:spPr/>
        <p:txBody>
          <a:bodyPr/>
          <a:lstStyle/>
          <a:p>
            <a:r>
              <a:rPr lang="en-GB" dirty="0"/>
              <a:t>Pool Hall</a:t>
            </a:r>
          </a:p>
        </p:txBody>
      </p:sp>
      <p:sp>
        <p:nvSpPr>
          <p:cNvPr id="3" name="Subtitle 2">
            <a:extLst>
              <a:ext uri="{FF2B5EF4-FFF2-40B4-BE49-F238E27FC236}">
                <a16:creationId xmlns:a16="http://schemas.microsoft.com/office/drawing/2014/main" id="{009C56EB-0667-40EE-9684-58D49584C690}"/>
              </a:ext>
            </a:extLst>
          </p:cNvPr>
          <p:cNvSpPr>
            <a:spLocks noGrp="1"/>
          </p:cNvSpPr>
          <p:nvPr>
            <p:ph type="subTitle" idx="1"/>
          </p:nvPr>
        </p:nvSpPr>
        <p:spPr>
          <a:xfrm>
            <a:off x="710184" y="2652097"/>
            <a:ext cx="4708294" cy="624772"/>
          </a:xfrm>
        </p:spPr>
        <p:txBody>
          <a:bodyPr/>
          <a:lstStyle/>
          <a:p>
            <a:r>
              <a:rPr lang="en-US" dirty="0"/>
              <a:t>We have one pool  at Active Medlock</a:t>
            </a:r>
          </a:p>
          <a:p>
            <a:endParaRPr lang="en-GB" dirty="0"/>
          </a:p>
          <a:p>
            <a:endParaRPr lang="en-GB" dirty="0"/>
          </a:p>
        </p:txBody>
      </p:sp>
      <p:pic>
        <p:nvPicPr>
          <p:cNvPr id="10" name="Picture 2">
            <a:extLst>
              <a:ext uri="{FF2B5EF4-FFF2-40B4-BE49-F238E27FC236}">
                <a16:creationId xmlns:a16="http://schemas.microsoft.com/office/drawing/2014/main" id="{2C9290DC-CEC1-47BE-B43F-78184EA15C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3630" y="5689908"/>
            <a:ext cx="1822450" cy="9747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ceiling, indoor, floor, metal&#10;&#10;Description automatically generated">
            <a:extLst>
              <a:ext uri="{FF2B5EF4-FFF2-40B4-BE49-F238E27FC236}">
                <a16:creationId xmlns:a16="http://schemas.microsoft.com/office/drawing/2014/main" id="{8F77541C-206D-4057-831B-02503099D751}"/>
              </a:ext>
            </a:extLst>
          </p:cNvPr>
          <p:cNvPicPr>
            <a:picLocks noChangeAspect="1"/>
          </p:cNvPicPr>
          <p:nvPr/>
        </p:nvPicPr>
        <p:blipFill>
          <a:blip r:embed="rId3"/>
          <a:stretch>
            <a:fillRect/>
          </a:stretch>
        </p:blipFill>
        <p:spPr>
          <a:xfrm>
            <a:off x="5296535" y="1029208"/>
            <a:ext cx="5970016" cy="4477512"/>
          </a:xfrm>
          <a:prstGeom prst="rect">
            <a:avLst/>
          </a:prstGeom>
        </p:spPr>
      </p:pic>
    </p:spTree>
    <p:extLst>
      <p:ext uri="{BB962C8B-B14F-4D97-AF65-F5344CB8AC3E}">
        <p14:creationId xmlns:p14="http://schemas.microsoft.com/office/powerpoint/2010/main" val="1075772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34A9D-D62E-4154-B6BA-93291FBE4C1F}"/>
              </a:ext>
            </a:extLst>
          </p:cNvPr>
          <p:cNvSpPr>
            <a:spLocks noGrp="1"/>
          </p:cNvSpPr>
          <p:nvPr>
            <p:ph type="ctrTitle"/>
          </p:nvPr>
        </p:nvSpPr>
        <p:spPr/>
        <p:txBody>
          <a:bodyPr/>
          <a:lstStyle/>
          <a:p>
            <a:r>
              <a:rPr lang="en-GB" dirty="0"/>
              <a:t> Pool hall behaviour</a:t>
            </a:r>
          </a:p>
        </p:txBody>
      </p:sp>
    </p:spTree>
    <p:extLst>
      <p:ext uri="{BB962C8B-B14F-4D97-AF65-F5344CB8AC3E}">
        <p14:creationId xmlns:p14="http://schemas.microsoft.com/office/powerpoint/2010/main" val="3473982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2EECA-9073-4506-B691-2186F5BDF803}"/>
              </a:ext>
            </a:extLst>
          </p:cNvPr>
          <p:cNvSpPr>
            <a:spLocks noGrp="1"/>
          </p:cNvSpPr>
          <p:nvPr>
            <p:ph type="ctrTitle"/>
          </p:nvPr>
        </p:nvSpPr>
        <p:spPr/>
        <p:txBody>
          <a:bodyPr/>
          <a:lstStyle/>
          <a:p>
            <a:r>
              <a:rPr lang="en-GB" dirty="0"/>
              <a:t>Protect yourself and respect others</a:t>
            </a:r>
          </a:p>
        </p:txBody>
      </p:sp>
      <p:sp>
        <p:nvSpPr>
          <p:cNvPr id="3" name="Subtitle 2">
            <a:extLst>
              <a:ext uri="{FF2B5EF4-FFF2-40B4-BE49-F238E27FC236}">
                <a16:creationId xmlns:a16="http://schemas.microsoft.com/office/drawing/2014/main" id="{4447DAAA-7AB5-4CE6-967B-29D174F73D8E}"/>
              </a:ext>
            </a:extLst>
          </p:cNvPr>
          <p:cNvSpPr>
            <a:spLocks noGrp="1"/>
          </p:cNvSpPr>
          <p:nvPr>
            <p:ph type="subTitle" idx="1"/>
          </p:nvPr>
        </p:nvSpPr>
        <p:spPr/>
        <p:txBody>
          <a:bodyPr/>
          <a:lstStyle/>
          <a:p>
            <a:r>
              <a:rPr lang="en-GB" dirty="0"/>
              <a:t>We ask you to protect yourself by;</a:t>
            </a:r>
          </a:p>
          <a:p>
            <a:pPr marL="285750" indent="-285750">
              <a:buFont typeface="Arial" panose="020B0604020202020204" pitchFamily="34" charset="0"/>
              <a:buChar char="•"/>
            </a:pPr>
            <a:r>
              <a:rPr lang="en-GB" dirty="0"/>
              <a:t>Acting sensible</a:t>
            </a:r>
          </a:p>
          <a:p>
            <a:pPr marL="285750" indent="-285750">
              <a:buFont typeface="Arial" panose="020B0604020202020204" pitchFamily="34" charset="0"/>
              <a:buChar char="•"/>
            </a:pPr>
            <a:r>
              <a:rPr lang="en-GB" dirty="0"/>
              <a:t>Following instructions</a:t>
            </a:r>
          </a:p>
          <a:p>
            <a:pPr marL="285750" indent="-285750">
              <a:buFont typeface="Arial" panose="020B0604020202020204" pitchFamily="34" charset="0"/>
              <a:buChar char="•"/>
            </a:pPr>
            <a:r>
              <a:rPr lang="en-GB" dirty="0"/>
              <a:t>Walking around poolside</a:t>
            </a:r>
          </a:p>
          <a:p>
            <a:pPr marL="285750" indent="-285750">
              <a:buFont typeface="Arial" panose="020B0604020202020204" pitchFamily="34" charset="0"/>
              <a:buChar char="•"/>
            </a:pPr>
            <a:r>
              <a:rPr lang="en-GB" dirty="0"/>
              <a:t>Listening to the teachers, not talking when they are talking</a:t>
            </a:r>
          </a:p>
          <a:p>
            <a:pPr marL="285750" indent="-285750">
              <a:buFont typeface="Arial" panose="020B0604020202020204" pitchFamily="34" charset="0"/>
              <a:buChar char="•"/>
            </a:pPr>
            <a:r>
              <a:rPr lang="en-GB" dirty="0"/>
              <a:t>Wearing the swimming aids your teacher selects</a:t>
            </a:r>
          </a:p>
          <a:p>
            <a:pPr marL="285750" indent="-285750">
              <a:buFont typeface="Arial" panose="020B0604020202020204" pitchFamily="34" charset="0"/>
              <a:buChar char="•"/>
            </a:pPr>
            <a:endParaRPr lang="en-GB" dirty="0"/>
          </a:p>
          <a:p>
            <a:r>
              <a:rPr lang="en-GB" dirty="0"/>
              <a:t>We ask you to respect others by;</a:t>
            </a:r>
          </a:p>
          <a:p>
            <a:pPr marL="285750" indent="-285750">
              <a:buFont typeface="Arial" panose="020B0604020202020204" pitchFamily="34" charset="0"/>
              <a:buChar char="•"/>
            </a:pPr>
            <a:r>
              <a:rPr lang="en-GB" dirty="0"/>
              <a:t>Remembering it is a lesson</a:t>
            </a:r>
          </a:p>
          <a:p>
            <a:pPr marL="285750" indent="-285750">
              <a:buFont typeface="Arial" panose="020B0604020202020204" pitchFamily="34" charset="0"/>
              <a:buChar char="•"/>
            </a:pPr>
            <a:r>
              <a:rPr lang="en-GB" dirty="0"/>
              <a:t>Respecting everyone has different abilities</a:t>
            </a:r>
          </a:p>
          <a:p>
            <a:pPr marL="285750" indent="-285750">
              <a:buFont typeface="Arial" panose="020B0604020202020204" pitchFamily="34" charset="0"/>
              <a:buChar char="•"/>
            </a:pPr>
            <a:r>
              <a:rPr lang="en-GB" dirty="0"/>
              <a:t>Show kindness and patience to your classmates</a:t>
            </a:r>
          </a:p>
          <a:p>
            <a:pPr marL="285750" indent="-285750">
              <a:buFont typeface="Arial" panose="020B0604020202020204" pitchFamily="34" charset="0"/>
              <a:buChar char="•"/>
            </a:pPr>
            <a:endParaRPr lang="en-GB" dirty="0"/>
          </a:p>
        </p:txBody>
      </p:sp>
      <p:pic>
        <p:nvPicPr>
          <p:cNvPr id="4" name="Picture 2">
            <a:extLst>
              <a:ext uri="{FF2B5EF4-FFF2-40B4-BE49-F238E27FC236}">
                <a16:creationId xmlns:a16="http://schemas.microsoft.com/office/drawing/2014/main" id="{769D3FBE-2E67-4C80-BCDE-4CEC3E8CBF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3630" y="5689908"/>
            <a:ext cx="1822450" cy="974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0668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82ED2-9AA2-8048-82CB-C5A1BCEFCF06}"/>
              </a:ext>
            </a:extLst>
          </p:cNvPr>
          <p:cNvSpPr>
            <a:spLocks noGrp="1"/>
          </p:cNvSpPr>
          <p:nvPr>
            <p:ph type="ctrTitle"/>
          </p:nvPr>
        </p:nvSpPr>
        <p:spPr/>
        <p:txBody>
          <a:bodyPr/>
          <a:lstStyle/>
          <a:p>
            <a:r>
              <a:rPr lang="en-US" dirty="0"/>
              <a:t>Welcome </a:t>
            </a:r>
          </a:p>
        </p:txBody>
      </p:sp>
      <p:sp>
        <p:nvSpPr>
          <p:cNvPr id="3" name="Subtitle 2">
            <a:extLst>
              <a:ext uri="{FF2B5EF4-FFF2-40B4-BE49-F238E27FC236}">
                <a16:creationId xmlns:a16="http://schemas.microsoft.com/office/drawing/2014/main" id="{69D25083-9178-3548-A59D-A10A9A8C3AE2}"/>
              </a:ext>
            </a:extLst>
          </p:cNvPr>
          <p:cNvSpPr>
            <a:spLocks noGrp="1"/>
          </p:cNvSpPr>
          <p:nvPr>
            <p:ph type="subTitle" idx="1"/>
          </p:nvPr>
        </p:nvSpPr>
        <p:spPr>
          <a:xfrm>
            <a:off x="823201" y="3072949"/>
            <a:ext cx="4611828" cy="1189850"/>
          </a:xfrm>
        </p:spPr>
        <p:txBody>
          <a:bodyPr/>
          <a:lstStyle/>
          <a:p>
            <a:r>
              <a:rPr lang="en-US" sz="2800" dirty="0"/>
              <a:t>We can’t wait to see you</a:t>
            </a:r>
            <a:endParaRPr lang="en-GB" sz="2800" dirty="0"/>
          </a:p>
          <a:p>
            <a:endParaRPr lang="en-GB" dirty="0"/>
          </a:p>
        </p:txBody>
      </p:sp>
      <p:sp>
        <p:nvSpPr>
          <p:cNvPr id="10" name="TextBox 9">
            <a:extLst>
              <a:ext uri="{FF2B5EF4-FFF2-40B4-BE49-F238E27FC236}">
                <a16:creationId xmlns:a16="http://schemas.microsoft.com/office/drawing/2014/main" id="{185E2805-4484-435D-9269-35812867389E}"/>
              </a:ext>
            </a:extLst>
          </p:cNvPr>
          <p:cNvSpPr txBox="1"/>
          <p:nvPr/>
        </p:nvSpPr>
        <p:spPr>
          <a:xfrm>
            <a:off x="1085850" y="4000500"/>
            <a:ext cx="1257300" cy="369332"/>
          </a:xfrm>
          <a:prstGeom prst="rect">
            <a:avLst/>
          </a:prstGeom>
          <a:noFill/>
        </p:spPr>
        <p:txBody>
          <a:bodyPr wrap="square" rtlCol="0">
            <a:spAutoFit/>
          </a:bodyPr>
          <a:lstStyle/>
          <a:p>
            <a:r>
              <a:rPr lang="en-GB" dirty="0"/>
              <a:t>Lindsey</a:t>
            </a:r>
          </a:p>
        </p:txBody>
      </p:sp>
      <p:sp>
        <p:nvSpPr>
          <p:cNvPr id="11" name="TextBox 10">
            <a:extLst>
              <a:ext uri="{FF2B5EF4-FFF2-40B4-BE49-F238E27FC236}">
                <a16:creationId xmlns:a16="http://schemas.microsoft.com/office/drawing/2014/main" id="{FB962131-3DC3-4BFE-95B3-370C144A5763}"/>
              </a:ext>
            </a:extLst>
          </p:cNvPr>
          <p:cNvSpPr txBox="1"/>
          <p:nvPr/>
        </p:nvSpPr>
        <p:spPr>
          <a:xfrm>
            <a:off x="2930482" y="3945493"/>
            <a:ext cx="1257300" cy="369332"/>
          </a:xfrm>
          <a:prstGeom prst="rect">
            <a:avLst/>
          </a:prstGeom>
          <a:noFill/>
        </p:spPr>
        <p:txBody>
          <a:bodyPr wrap="square" rtlCol="0">
            <a:spAutoFit/>
          </a:bodyPr>
          <a:lstStyle/>
          <a:p>
            <a:r>
              <a:rPr lang="en-GB" dirty="0"/>
              <a:t>Sophie</a:t>
            </a:r>
          </a:p>
        </p:txBody>
      </p:sp>
      <p:sp>
        <p:nvSpPr>
          <p:cNvPr id="12" name="TextBox 11">
            <a:extLst>
              <a:ext uri="{FF2B5EF4-FFF2-40B4-BE49-F238E27FC236}">
                <a16:creationId xmlns:a16="http://schemas.microsoft.com/office/drawing/2014/main" id="{1C3DDA8F-1637-4093-8A59-0DEF37EBE05C}"/>
              </a:ext>
            </a:extLst>
          </p:cNvPr>
          <p:cNvSpPr txBox="1"/>
          <p:nvPr/>
        </p:nvSpPr>
        <p:spPr>
          <a:xfrm>
            <a:off x="4900349" y="3935968"/>
            <a:ext cx="1257300" cy="369332"/>
          </a:xfrm>
          <a:prstGeom prst="rect">
            <a:avLst/>
          </a:prstGeom>
          <a:noFill/>
        </p:spPr>
        <p:txBody>
          <a:bodyPr wrap="square" rtlCol="0">
            <a:spAutoFit/>
          </a:bodyPr>
          <a:lstStyle/>
          <a:p>
            <a:r>
              <a:rPr lang="en-GB" dirty="0"/>
              <a:t>Claire</a:t>
            </a:r>
          </a:p>
        </p:txBody>
      </p:sp>
      <p:sp>
        <p:nvSpPr>
          <p:cNvPr id="13" name="TextBox 12">
            <a:extLst>
              <a:ext uri="{FF2B5EF4-FFF2-40B4-BE49-F238E27FC236}">
                <a16:creationId xmlns:a16="http://schemas.microsoft.com/office/drawing/2014/main" id="{76F5C9A3-54E5-43D9-8F67-A224A6154D5B}"/>
              </a:ext>
            </a:extLst>
          </p:cNvPr>
          <p:cNvSpPr txBox="1"/>
          <p:nvPr/>
        </p:nvSpPr>
        <p:spPr>
          <a:xfrm>
            <a:off x="7059931" y="3949541"/>
            <a:ext cx="1257300" cy="369332"/>
          </a:xfrm>
          <a:prstGeom prst="rect">
            <a:avLst/>
          </a:prstGeom>
          <a:noFill/>
        </p:spPr>
        <p:txBody>
          <a:bodyPr wrap="square" rtlCol="0">
            <a:spAutoFit/>
          </a:bodyPr>
          <a:lstStyle/>
          <a:p>
            <a:r>
              <a:rPr lang="en-GB" dirty="0"/>
              <a:t>Amy</a:t>
            </a:r>
          </a:p>
        </p:txBody>
      </p:sp>
      <p:pic>
        <p:nvPicPr>
          <p:cNvPr id="8" name="Picture 7" descr="A person in a red shirt&#10;&#10;Description automatically generated with medium confidence">
            <a:extLst>
              <a:ext uri="{FF2B5EF4-FFF2-40B4-BE49-F238E27FC236}">
                <a16:creationId xmlns:a16="http://schemas.microsoft.com/office/drawing/2014/main" id="{0ACF938D-DC9E-440D-898A-F9584008387D}"/>
              </a:ext>
            </a:extLst>
          </p:cNvPr>
          <p:cNvPicPr>
            <a:picLocks noChangeAspect="1"/>
          </p:cNvPicPr>
          <p:nvPr/>
        </p:nvPicPr>
        <p:blipFill>
          <a:blip r:embed="rId2"/>
          <a:stretch>
            <a:fillRect/>
          </a:stretch>
        </p:blipFill>
        <p:spPr>
          <a:xfrm>
            <a:off x="4616762" y="4440018"/>
            <a:ext cx="1701569" cy="1371600"/>
          </a:xfrm>
          <a:prstGeom prst="rect">
            <a:avLst/>
          </a:prstGeom>
        </p:spPr>
      </p:pic>
      <p:sp>
        <p:nvSpPr>
          <p:cNvPr id="4" name="TextBox 3">
            <a:extLst>
              <a:ext uri="{FF2B5EF4-FFF2-40B4-BE49-F238E27FC236}">
                <a16:creationId xmlns:a16="http://schemas.microsoft.com/office/drawing/2014/main" id="{0489128E-837F-911F-3448-6B1D97D02353}"/>
              </a:ext>
            </a:extLst>
          </p:cNvPr>
          <p:cNvSpPr txBox="1"/>
          <p:nvPr/>
        </p:nvSpPr>
        <p:spPr>
          <a:xfrm>
            <a:off x="8632868" y="3950537"/>
            <a:ext cx="1257300" cy="369332"/>
          </a:xfrm>
          <a:prstGeom prst="rect">
            <a:avLst/>
          </a:prstGeom>
          <a:noFill/>
        </p:spPr>
        <p:txBody>
          <a:bodyPr wrap="square" rtlCol="0">
            <a:spAutoFit/>
          </a:bodyPr>
          <a:lstStyle/>
          <a:p>
            <a:r>
              <a:rPr lang="en-GB" dirty="0"/>
              <a:t>?????</a:t>
            </a:r>
          </a:p>
        </p:txBody>
      </p:sp>
      <p:pic>
        <p:nvPicPr>
          <p:cNvPr id="5" name="Picture 4" descr="A person with long hair smiling&#10;&#10;Description automatically generated">
            <a:extLst>
              <a:ext uri="{FF2B5EF4-FFF2-40B4-BE49-F238E27FC236}">
                <a16:creationId xmlns:a16="http://schemas.microsoft.com/office/drawing/2014/main" id="{6F104C5B-F058-8F52-7637-D19EF15196BC}"/>
              </a:ext>
            </a:extLst>
          </p:cNvPr>
          <p:cNvPicPr>
            <a:picLocks noChangeAspect="1"/>
          </p:cNvPicPr>
          <p:nvPr/>
        </p:nvPicPr>
        <p:blipFill>
          <a:blip r:embed="rId3"/>
          <a:stretch>
            <a:fillRect/>
          </a:stretch>
        </p:blipFill>
        <p:spPr>
          <a:xfrm rot="5400000">
            <a:off x="2703548" y="4656498"/>
            <a:ext cx="1815465" cy="1361600"/>
          </a:xfrm>
          <a:prstGeom prst="rect">
            <a:avLst/>
          </a:prstGeom>
        </p:spPr>
      </p:pic>
      <p:pic>
        <p:nvPicPr>
          <p:cNvPr id="7" name="Picture 6" descr="A person smiling for a picture&#10;&#10;Description automatically generated">
            <a:extLst>
              <a:ext uri="{FF2B5EF4-FFF2-40B4-BE49-F238E27FC236}">
                <a16:creationId xmlns:a16="http://schemas.microsoft.com/office/drawing/2014/main" id="{79928F7D-E860-8DCD-2AEF-299846EEA544}"/>
              </a:ext>
            </a:extLst>
          </p:cNvPr>
          <p:cNvPicPr>
            <a:picLocks noChangeAspect="1"/>
          </p:cNvPicPr>
          <p:nvPr/>
        </p:nvPicPr>
        <p:blipFill>
          <a:blip r:embed="rId4"/>
          <a:stretch>
            <a:fillRect/>
          </a:stretch>
        </p:blipFill>
        <p:spPr>
          <a:xfrm>
            <a:off x="1129230" y="4354882"/>
            <a:ext cx="1476569" cy="1968759"/>
          </a:xfrm>
          <a:prstGeom prst="rect">
            <a:avLst/>
          </a:prstGeom>
        </p:spPr>
      </p:pic>
      <p:pic>
        <p:nvPicPr>
          <p:cNvPr id="6" name="Picture 5" descr="A person smiling in front of a tile wall&#10;&#10;AI-generated content may be incorrect.">
            <a:extLst>
              <a:ext uri="{FF2B5EF4-FFF2-40B4-BE49-F238E27FC236}">
                <a16:creationId xmlns:a16="http://schemas.microsoft.com/office/drawing/2014/main" id="{CCC804DC-0683-4297-B2A5-56CCA73C1D87}"/>
              </a:ext>
            </a:extLst>
          </p:cNvPr>
          <p:cNvPicPr>
            <a:picLocks noChangeAspect="1"/>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6798321" y="4441870"/>
            <a:ext cx="1518910" cy="1587156"/>
          </a:xfrm>
          <a:prstGeom prst="rect">
            <a:avLst/>
          </a:prstGeom>
          <a:noFill/>
          <a:ln>
            <a:noFill/>
          </a:ln>
        </p:spPr>
      </p:pic>
    </p:spTree>
    <p:extLst>
      <p:ext uri="{BB962C8B-B14F-4D97-AF65-F5344CB8AC3E}">
        <p14:creationId xmlns:p14="http://schemas.microsoft.com/office/powerpoint/2010/main" val="1808121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3B804-465F-874A-A4A6-B60CEFB4AC2F}"/>
              </a:ext>
            </a:extLst>
          </p:cNvPr>
          <p:cNvSpPr>
            <a:spLocks noGrp="1"/>
          </p:cNvSpPr>
          <p:nvPr>
            <p:ph type="ctrTitle"/>
          </p:nvPr>
        </p:nvSpPr>
        <p:spPr/>
        <p:txBody>
          <a:bodyPr/>
          <a:lstStyle/>
          <a:p>
            <a:r>
              <a:rPr lang="en-US" dirty="0"/>
              <a:t>School Swimming</a:t>
            </a:r>
          </a:p>
        </p:txBody>
      </p:sp>
      <p:sp>
        <p:nvSpPr>
          <p:cNvPr id="3" name="Subtitle 2">
            <a:extLst>
              <a:ext uri="{FF2B5EF4-FFF2-40B4-BE49-F238E27FC236}">
                <a16:creationId xmlns:a16="http://schemas.microsoft.com/office/drawing/2014/main" id="{CAA8727C-608C-FF41-B5B2-45264BF9D6AE}"/>
              </a:ext>
            </a:extLst>
          </p:cNvPr>
          <p:cNvSpPr>
            <a:spLocks noGrp="1"/>
          </p:cNvSpPr>
          <p:nvPr>
            <p:ph type="subTitle" idx="1"/>
          </p:nvPr>
        </p:nvSpPr>
        <p:spPr>
          <a:xfrm>
            <a:off x="710184" y="2478024"/>
            <a:ext cx="8586216" cy="3794760"/>
          </a:xfrm>
        </p:spPr>
        <p:txBody>
          <a:bodyPr/>
          <a:lstStyle/>
          <a:p>
            <a:r>
              <a:rPr lang="en-US" sz="2400" dirty="0"/>
              <a:t>School Swimming will begin on </a:t>
            </a:r>
            <a:r>
              <a:rPr lang="en-US" sz="2400" dirty="0">
                <a:highlight>
                  <a:srgbClr val="FFFF00"/>
                </a:highlight>
              </a:rPr>
              <a:t>Friday 9</a:t>
            </a:r>
            <a:r>
              <a:rPr lang="en-US" sz="2400" baseline="30000" dirty="0">
                <a:highlight>
                  <a:srgbClr val="FFFF00"/>
                </a:highlight>
              </a:rPr>
              <a:t>th</a:t>
            </a:r>
            <a:r>
              <a:rPr lang="en-US" sz="2400" dirty="0">
                <a:highlight>
                  <a:srgbClr val="FFFF00"/>
                </a:highlight>
              </a:rPr>
              <a:t> January 2026</a:t>
            </a:r>
          </a:p>
          <a:p>
            <a:endParaRPr lang="en-US" sz="2400" dirty="0"/>
          </a:p>
          <a:p>
            <a:endParaRPr lang="en-US" sz="2400" dirty="0"/>
          </a:p>
          <a:p>
            <a:endParaRPr lang="en-US" sz="2400" dirty="0"/>
          </a:p>
          <a:p>
            <a:endParaRPr lang="en-US" dirty="0"/>
          </a:p>
          <a:p>
            <a:endParaRPr lang="en-US" dirty="0"/>
          </a:p>
        </p:txBody>
      </p:sp>
      <p:pic>
        <p:nvPicPr>
          <p:cNvPr id="1026" name="Picture 2">
            <a:extLst>
              <a:ext uri="{FF2B5EF4-FFF2-40B4-BE49-F238E27FC236}">
                <a16:creationId xmlns:a16="http://schemas.microsoft.com/office/drawing/2014/main" id="{254E76B8-CC3E-454E-A83D-DB5F3CB03A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3630" y="5689908"/>
            <a:ext cx="1822450" cy="974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4417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37891-13E1-E946-BFC0-1B58A35B170A}"/>
              </a:ext>
            </a:extLst>
          </p:cNvPr>
          <p:cNvSpPr>
            <a:spLocks noGrp="1"/>
          </p:cNvSpPr>
          <p:nvPr>
            <p:ph type="ctrTitle"/>
          </p:nvPr>
        </p:nvSpPr>
        <p:spPr/>
        <p:txBody>
          <a:bodyPr/>
          <a:lstStyle/>
          <a:p>
            <a:r>
              <a:rPr lang="en-US" dirty="0"/>
              <a:t>Starting School Swimming Lessons</a:t>
            </a:r>
          </a:p>
        </p:txBody>
      </p:sp>
    </p:spTree>
    <p:extLst>
      <p:ext uri="{BB962C8B-B14F-4D97-AF65-F5344CB8AC3E}">
        <p14:creationId xmlns:p14="http://schemas.microsoft.com/office/powerpoint/2010/main" val="2011343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E63CF-304B-4F71-8FFA-29C1B7F2A94A}"/>
              </a:ext>
            </a:extLst>
          </p:cNvPr>
          <p:cNvSpPr>
            <a:spLocks noGrp="1"/>
          </p:cNvSpPr>
          <p:nvPr>
            <p:ph type="ctrTitle"/>
          </p:nvPr>
        </p:nvSpPr>
        <p:spPr/>
        <p:txBody>
          <a:bodyPr/>
          <a:lstStyle/>
          <a:p>
            <a:r>
              <a:rPr lang="en-GB" dirty="0"/>
              <a:t>Welcome to Active Tameside School Swimming</a:t>
            </a:r>
          </a:p>
        </p:txBody>
      </p:sp>
      <p:sp>
        <p:nvSpPr>
          <p:cNvPr id="3" name="Subtitle 2">
            <a:extLst>
              <a:ext uri="{FF2B5EF4-FFF2-40B4-BE49-F238E27FC236}">
                <a16:creationId xmlns:a16="http://schemas.microsoft.com/office/drawing/2014/main" id="{808A6A22-0896-47DF-872F-66F6A6D471F2}"/>
              </a:ext>
            </a:extLst>
          </p:cNvPr>
          <p:cNvSpPr>
            <a:spLocks noGrp="1"/>
          </p:cNvSpPr>
          <p:nvPr>
            <p:ph type="subTitle" idx="1"/>
          </p:nvPr>
        </p:nvSpPr>
        <p:spPr>
          <a:xfrm>
            <a:off x="710184" y="2167306"/>
            <a:ext cx="9144000" cy="3416748"/>
          </a:xfrm>
        </p:spPr>
        <p:txBody>
          <a:bodyPr/>
          <a:lstStyle/>
          <a:p>
            <a:endParaRPr lang="en-GB" dirty="0"/>
          </a:p>
          <a:p>
            <a:r>
              <a:rPr lang="en-GB" dirty="0"/>
              <a:t>You may be feeling anxious – that’s totally understandable</a:t>
            </a:r>
          </a:p>
          <a:p>
            <a:endParaRPr lang="en-GB" sz="100" dirty="0"/>
          </a:p>
          <a:p>
            <a:r>
              <a:rPr lang="en-GB" dirty="0"/>
              <a:t>For some of you it will be the first time you have been to swimming lessons.</a:t>
            </a:r>
          </a:p>
          <a:p>
            <a:endParaRPr lang="en-GB" sz="100" dirty="0"/>
          </a:p>
          <a:p>
            <a:r>
              <a:rPr lang="en-GB" dirty="0"/>
              <a:t>For others you will have had swimming lessons already.</a:t>
            </a:r>
          </a:p>
          <a:p>
            <a:endParaRPr lang="en-GB" sz="100" dirty="0"/>
          </a:p>
          <a:p>
            <a:r>
              <a:rPr lang="en-GB" dirty="0"/>
              <a:t>Don’t Worry </a:t>
            </a:r>
          </a:p>
          <a:p>
            <a:endParaRPr lang="en-GB" sz="100" dirty="0"/>
          </a:p>
          <a:p>
            <a:r>
              <a:rPr lang="en-GB" dirty="0"/>
              <a:t>When you arrive at the pool our swimming teachers will go through all the safety procedures and then do an assessment of your swimming.</a:t>
            </a:r>
            <a:endParaRPr lang="en-GB" sz="100" dirty="0"/>
          </a:p>
          <a:p>
            <a:endParaRPr lang="en-GB" dirty="0"/>
          </a:p>
          <a:p>
            <a:r>
              <a:rPr lang="en-GB" dirty="0"/>
              <a:t>The Swimming teachers may put a swimming aid on you initially, even though you may be able to swim. This is to make sure you are safe. Once the teachers have done their assessment you will be placed in your ability group and the aid may be removed?</a:t>
            </a:r>
          </a:p>
          <a:p>
            <a:endParaRPr lang="en-GB" dirty="0"/>
          </a:p>
          <a:p>
            <a:endParaRPr lang="en-GB" dirty="0"/>
          </a:p>
        </p:txBody>
      </p:sp>
      <p:pic>
        <p:nvPicPr>
          <p:cNvPr id="4" name="Picture 2">
            <a:extLst>
              <a:ext uri="{FF2B5EF4-FFF2-40B4-BE49-F238E27FC236}">
                <a16:creationId xmlns:a16="http://schemas.microsoft.com/office/drawing/2014/main" id="{12DC13A6-8E1F-41A9-90E6-4ACF4D8FC5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3630" y="5689908"/>
            <a:ext cx="1822450" cy="974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4697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253947-8A2B-48B0-8D96-D33E19720918}"/>
              </a:ext>
            </a:extLst>
          </p:cNvPr>
          <p:cNvSpPr>
            <a:spLocks noGrp="1"/>
          </p:cNvSpPr>
          <p:nvPr>
            <p:ph type="ctrTitle"/>
          </p:nvPr>
        </p:nvSpPr>
        <p:spPr/>
        <p:txBody>
          <a:bodyPr/>
          <a:lstStyle/>
          <a:p>
            <a:r>
              <a:rPr lang="en-GB" dirty="0"/>
              <a:t>How you can help us?</a:t>
            </a:r>
          </a:p>
        </p:txBody>
      </p:sp>
      <p:sp>
        <p:nvSpPr>
          <p:cNvPr id="4" name="Subtitle 3">
            <a:extLst>
              <a:ext uri="{FF2B5EF4-FFF2-40B4-BE49-F238E27FC236}">
                <a16:creationId xmlns:a16="http://schemas.microsoft.com/office/drawing/2014/main" id="{E822FB07-4DAC-463F-99D6-FCCA6D766EBC}"/>
              </a:ext>
            </a:extLst>
          </p:cNvPr>
          <p:cNvSpPr>
            <a:spLocks noGrp="1"/>
          </p:cNvSpPr>
          <p:nvPr>
            <p:ph type="subTitle" idx="1"/>
          </p:nvPr>
        </p:nvSpPr>
        <p:spPr/>
        <p:txBody>
          <a:bodyPr/>
          <a:lstStyle/>
          <a:p>
            <a:r>
              <a:rPr lang="en-GB" dirty="0"/>
              <a:t>Your school swimming lessons will be fun but we need you to remember a few things:-</a:t>
            </a:r>
          </a:p>
          <a:p>
            <a:endParaRPr lang="en-GB" dirty="0"/>
          </a:p>
          <a:p>
            <a:r>
              <a:rPr lang="en-GB" dirty="0"/>
              <a:t>Always remember your swimming kit – you can’t swim without it.</a:t>
            </a:r>
          </a:p>
          <a:p>
            <a:r>
              <a:rPr lang="en-GB" dirty="0"/>
              <a:t>Always remember to stay safe – do not leave your group once you come into the centre.</a:t>
            </a:r>
          </a:p>
          <a:p>
            <a:r>
              <a:rPr lang="en-GB" dirty="0"/>
              <a:t>Always use your listening ears – your swimming teacher will give you a lot of information, swimming pools are quite noisy and if you don’t listen carefully, you may miss important instructions.</a:t>
            </a:r>
          </a:p>
          <a:p>
            <a:r>
              <a:rPr lang="en-GB" dirty="0"/>
              <a:t>Always walk in the centre – there will be members of the public in the communal areas and poolside will be wet and </a:t>
            </a:r>
            <a:r>
              <a:rPr lang="en-GB" dirty="0" err="1"/>
              <a:t>slippy</a:t>
            </a:r>
            <a:r>
              <a:rPr lang="en-GB" dirty="0"/>
              <a:t>.</a:t>
            </a:r>
          </a:p>
          <a:p>
            <a:r>
              <a:rPr lang="en-GB" dirty="0"/>
              <a:t>Always act sensibly – we know it is exciting to be in the pool, but it is a lesson just like those in school. </a:t>
            </a:r>
          </a:p>
          <a:p>
            <a:r>
              <a:rPr lang="en-US" dirty="0"/>
              <a:t>Always let us know if you feel unwell.</a:t>
            </a:r>
          </a:p>
          <a:p>
            <a:r>
              <a:rPr lang="en-US" dirty="0"/>
              <a:t>Always remember you are representing YOUR school.</a:t>
            </a:r>
            <a:endParaRPr lang="en-GB" dirty="0"/>
          </a:p>
        </p:txBody>
      </p:sp>
      <p:pic>
        <p:nvPicPr>
          <p:cNvPr id="5" name="Picture 2">
            <a:extLst>
              <a:ext uri="{FF2B5EF4-FFF2-40B4-BE49-F238E27FC236}">
                <a16:creationId xmlns:a16="http://schemas.microsoft.com/office/drawing/2014/main" id="{48335179-6670-4385-848C-6F7027461B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3630" y="5689908"/>
            <a:ext cx="1822450" cy="974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7763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76DDD-1701-4E89-84D9-8AA3CC7B5731}"/>
              </a:ext>
            </a:extLst>
          </p:cNvPr>
          <p:cNvSpPr>
            <a:spLocks noGrp="1"/>
          </p:cNvSpPr>
          <p:nvPr>
            <p:ph type="ctrTitle"/>
          </p:nvPr>
        </p:nvSpPr>
        <p:spPr/>
        <p:txBody>
          <a:bodyPr/>
          <a:lstStyle/>
          <a:p>
            <a:r>
              <a:rPr lang="en-US" dirty="0"/>
              <a:t>How will we help you?</a:t>
            </a:r>
            <a:endParaRPr lang="en-GB" dirty="0"/>
          </a:p>
        </p:txBody>
      </p:sp>
      <p:sp>
        <p:nvSpPr>
          <p:cNvPr id="3" name="Subtitle 2">
            <a:extLst>
              <a:ext uri="{FF2B5EF4-FFF2-40B4-BE49-F238E27FC236}">
                <a16:creationId xmlns:a16="http://schemas.microsoft.com/office/drawing/2014/main" id="{DB48EB8B-965C-4281-A847-AD6123CC015D}"/>
              </a:ext>
            </a:extLst>
          </p:cNvPr>
          <p:cNvSpPr>
            <a:spLocks noGrp="1"/>
          </p:cNvSpPr>
          <p:nvPr>
            <p:ph type="subTitle" idx="1"/>
          </p:nvPr>
        </p:nvSpPr>
        <p:spPr/>
        <p:txBody>
          <a:bodyPr/>
          <a:lstStyle/>
          <a:p>
            <a:r>
              <a:rPr lang="en-GB" dirty="0"/>
              <a:t>Our swimming teachers' number one priority is to keep you safe</a:t>
            </a:r>
          </a:p>
          <a:p>
            <a:endParaRPr lang="en-GB" dirty="0"/>
          </a:p>
          <a:p>
            <a:r>
              <a:rPr lang="en-GB" dirty="0"/>
              <a:t>They will show you where to change</a:t>
            </a:r>
          </a:p>
          <a:p>
            <a:r>
              <a:rPr lang="en-GB" dirty="0"/>
              <a:t>They will tell you where the toilets are</a:t>
            </a:r>
          </a:p>
          <a:p>
            <a:r>
              <a:rPr lang="en-GB" dirty="0"/>
              <a:t>They will point out the fire exits</a:t>
            </a:r>
          </a:p>
          <a:p>
            <a:r>
              <a:rPr lang="en-GB" dirty="0"/>
              <a:t>They will go through your pre pool hygiene</a:t>
            </a:r>
          </a:p>
          <a:p>
            <a:r>
              <a:rPr lang="en-GB" dirty="0"/>
              <a:t>They will show you where to leave any medication you might need when at the pool</a:t>
            </a:r>
          </a:p>
          <a:p>
            <a:r>
              <a:rPr lang="en-GB" dirty="0"/>
              <a:t>They will show you where to wait for your lesson</a:t>
            </a:r>
          </a:p>
          <a:p>
            <a:endParaRPr lang="en-GB" dirty="0"/>
          </a:p>
          <a:p>
            <a:r>
              <a:rPr lang="en-GB" dirty="0"/>
              <a:t>Most importantly they will help you feel safe so you can learn to swim.</a:t>
            </a:r>
          </a:p>
          <a:p>
            <a:endParaRPr lang="en-GB" dirty="0"/>
          </a:p>
          <a:p>
            <a:endParaRPr lang="en-US" dirty="0"/>
          </a:p>
          <a:p>
            <a:endParaRPr lang="en-US" dirty="0">
              <a:highlight>
                <a:srgbClr val="FFFF00"/>
              </a:highlight>
            </a:endParaRPr>
          </a:p>
        </p:txBody>
      </p:sp>
      <p:pic>
        <p:nvPicPr>
          <p:cNvPr id="4" name="Picture 2">
            <a:extLst>
              <a:ext uri="{FF2B5EF4-FFF2-40B4-BE49-F238E27FC236}">
                <a16:creationId xmlns:a16="http://schemas.microsoft.com/office/drawing/2014/main" id="{93A49770-D310-40E2-9DC1-6BE2620517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3630" y="5689908"/>
            <a:ext cx="1822450" cy="974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908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13BE4-D51F-47E3-961A-D80EDAC0D4FD}"/>
              </a:ext>
            </a:extLst>
          </p:cNvPr>
          <p:cNvSpPr>
            <a:spLocks noGrp="1"/>
          </p:cNvSpPr>
          <p:nvPr>
            <p:ph type="ctrTitle"/>
          </p:nvPr>
        </p:nvSpPr>
        <p:spPr/>
        <p:txBody>
          <a:bodyPr/>
          <a:lstStyle/>
          <a:p>
            <a:r>
              <a:rPr lang="en-GB" dirty="0"/>
              <a:t>what I need to bring ?</a:t>
            </a:r>
          </a:p>
        </p:txBody>
      </p:sp>
      <p:pic>
        <p:nvPicPr>
          <p:cNvPr id="1026" name="Picture 2" descr="See the source image">
            <a:extLst>
              <a:ext uri="{FF2B5EF4-FFF2-40B4-BE49-F238E27FC236}">
                <a16:creationId xmlns:a16="http://schemas.microsoft.com/office/drawing/2014/main" id="{E4472ABB-748F-4B80-84FE-91015A83AA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94" y="2611881"/>
            <a:ext cx="1528067" cy="152806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6D7111A-9D18-4BF7-B052-03B2B027F5DA}"/>
              </a:ext>
            </a:extLst>
          </p:cNvPr>
          <p:cNvSpPr txBox="1"/>
          <p:nvPr/>
        </p:nvSpPr>
        <p:spPr>
          <a:xfrm>
            <a:off x="2114961" y="2936381"/>
            <a:ext cx="5250155" cy="1477328"/>
          </a:xfrm>
          <a:prstGeom prst="rect">
            <a:avLst/>
          </a:prstGeom>
          <a:noFill/>
        </p:spPr>
        <p:txBody>
          <a:bodyPr wrap="none" rtlCol="0">
            <a:spAutoFit/>
          </a:bodyPr>
          <a:lstStyle/>
          <a:p>
            <a:r>
              <a:rPr lang="en-GB" dirty="0"/>
              <a:t>Girls – swimming costume</a:t>
            </a:r>
          </a:p>
          <a:p>
            <a:r>
              <a:rPr lang="en-GB" dirty="0"/>
              <a:t> 1 piece Costume or Burkini (no bikini/tankini) </a:t>
            </a:r>
          </a:p>
          <a:p>
            <a:endParaRPr lang="en-GB" dirty="0"/>
          </a:p>
          <a:p>
            <a:r>
              <a:rPr lang="en-GB" sz="1800" i="1" dirty="0">
                <a:effectLst/>
                <a:latin typeface="Arial" panose="020B0604020202020204" pitchFamily="34" charset="0"/>
              </a:rPr>
              <a:t>Optional fitted leggings and </a:t>
            </a:r>
            <a:r>
              <a:rPr lang="en-GB" sz="1800" dirty="0">
                <a:effectLst/>
                <a:latin typeface="Arial" panose="020B0604020202020204" pitchFamily="34" charset="0"/>
              </a:rPr>
              <a:t>rash</a:t>
            </a:r>
            <a:r>
              <a:rPr lang="en-GB" sz="1800" i="1" dirty="0">
                <a:effectLst/>
                <a:latin typeface="Arial" panose="020B0604020202020204" pitchFamily="34" charset="0"/>
              </a:rPr>
              <a:t> vest for modesty</a:t>
            </a:r>
            <a:endParaRPr lang="en-GB" sz="1800" dirty="0">
              <a:effectLst/>
              <a:latin typeface="Arial Unicode MS"/>
            </a:endParaRPr>
          </a:p>
          <a:p>
            <a:endParaRPr lang="en-GB" dirty="0"/>
          </a:p>
        </p:txBody>
      </p:sp>
      <p:sp>
        <p:nvSpPr>
          <p:cNvPr id="7" name="AutoShape 6">
            <a:extLst>
              <a:ext uri="{FF2B5EF4-FFF2-40B4-BE49-F238E27FC236}">
                <a16:creationId xmlns:a16="http://schemas.microsoft.com/office/drawing/2014/main" id="{DAA3003B-848D-4FC2-BEEB-EE0BD8FCCAB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4" name="Picture 10" descr="Image result for swimming bag cartoon">
            <a:extLst>
              <a:ext uri="{FF2B5EF4-FFF2-40B4-BE49-F238E27FC236}">
                <a16:creationId xmlns:a16="http://schemas.microsoft.com/office/drawing/2014/main" id="{CD8A4B81-8BBE-4576-B93E-45173B86D6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1139" y="586479"/>
            <a:ext cx="1937963" cy="204394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towel cartoon">
            <a:extLst>
              <a:ext uri="{FF2B5EF4-FFF2-40B4-BE49-F238E27FC236}">
                <a16:creationId xmlns:a16="http://schemas.microsoft.com/office/drawing/2014/main" id="{08E5A893-EA23-459E-9761-F37F6C1C84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94" y="4534845"/>
            <a:ext cx="1800966" cy="113347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BBD77008-0437-45C5-95EF-13BCE68F7936}"/>
              </a:ext>
            </a:extLst>
          </p:cNvPr>
          <p:cNvSpPr txBox="1"/>
          <p:nvPr/>
        </p:nvSpPr>
        <p:spPr>
          <a:xfrm>
            <a:off x="2707719" y="5050781"/>
            <a:ext cx="728661" cy="369332"/>
          </a:xfrm>
          <a:prstGeom prst="rect">
            <a:avLst/>
          </a:prstGeom>
          <a:noFill/>
        </p:spPr>
        <p:txBody>
          <a:bodyPr wrap="none" rtlCol="0">
            <a:spAutoFit/>
          </a:bodyPr>
          <a:lstStyle/>
          <a:p>
            <a:r>
              <a:rPr lang="en-GB" dirty="0"/>
              <a:t>Towel</a:t>
            </a:r>
          </a:p>
        </p:txBody>
      </p:sp>
      <p:sp>
        <p:nvSpPr>
          <p:cNvPr id="16" name="TextBox 15">
            <a:extLst>
              <a:ext uri="{FF2B5EF4-FFF2-40B4-BE49-F238E27FC236}">
                <a16:creationId xmlns:a16="http://schemas.microsoft.com/office/drawing/2014/main" id="{3CA9C61E-C2D7-434C-BD09-6ECFED7BDCA3}"/>
              </a:ext>
            </a:extLst>
          </p:cNvPr>
          <p:cNvSpPr txBox="1"/>
          <p:nvPr/>
        </p:nvSpPr>
        <p:spPr>
          <a:xfrm>
            <a:off x="8958415" y="1608451"/>
            <a:ext cx="1553310" cy="369332"/>
          </a:xfrm>
          <a:prstGeom prst="rect">
            <a:avLst/>
          </a:prstGeom>
          <a:noFill/>
        </p:spPr>
        <p:txBody>
          <a:bodyPr wrap="none" rtlCol="0">
            <a:spAutoFit/>
          </a:bodyPr>
          <a:lstStyle/>
          <a:p>
            <a:r>
              <a:rPr lang="en-GB" dirty="0"/>
              <a:t>Swimming bag</a:t>
            </a:r>
          </a:p>
        </p:txBody>
      </p:sp>
      <p:pic>
        <p:nvPicPr>
          <p:cNvPr id="1040" name="Picture 16" descr="Image result for swimming cap cartoon">
            <a:extLst>
              <a:ext uri="{FF2B5EF4-FFF2-40B4-BE49-F238E27FC236}">
                <a16:creationId xmlns:a16="http://schemas.microsoft.com/office/drawing/2014/main" id="{C3FFC716-AB44-485A-9577-397636971D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7469" y="4518926"/>
            <a:ext cx="1349978" cy="134997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8CD4DB7E-1B93-4ED3-A72F-34F7E031897D}"/>
              </a:ext>
            </a:extLst>
          </p:cNvPr>
          <p:cNvSpPr txBox="1"/>
          <p:nvPr/>
        </p:nvSpPr>
        <p:spPr>
          <a:xfrm>
            <a:off x="7680891" y="4358284"/>
            <a:ext cx="4313681" cy="1754326"/>
          </a:xfrm>
          <a:prstGeom prst="rect">
            <a:avLst/>
          </a:prstGeom>
          <a:noFill/>
        </p:spPr>
        <p:txBody>
          <a:bodyPr wrap="none" rtlCol="0">
            <a:spAutoFit/>
          </a:bodyPr>
          <a:lstStyle/>
          <a:p>
            <a:r>
              <a:rPr lang="en-GB" dirty="0"/>
              <a:t>Swimming cap – this helps to stop your hair </a:t>
            </a:r>
          </a:p>
          <a:p>
            <a:r>
              <a:rPr lang="en-GB" dirty="0"/>
              <a:t>falling in your face and mouth, which can </a:t>
            </a:r>
          </a:p>
          <a:p>
            <a:r>
              <a:rPr lang="en-GB" dirty="0"/>
              <a:t>Cause choking</a:t>
            </a:r>
          </a:p>
          <a:p>
            <a:endParaRPr lang="en-GB" dirty="0"/>
          </a:p>
          <a:p>
            <a:r>
              <a:rPr lang="en-GB" dirty="0"/>
              <a:t>Minimum - long hair </a:t>
            </a:r>
          </a:p>
          <a:p>
            <a:r>
              <a:rPr lang="en-GB" dirty="0"/>
              <a:t>tied up</a:t>
            </a:r>
          </a:p>
        </p:txBody>
      </p:sp>
      <p:pic>
        <p:nvPicPr>
          <p:cNvPr id="12" name="Picture 2">
            <a:extLst>
              <a:ext uri="{FF2B5EF4-FFF2-40B4-BE49-F238E27FC236}">
                <a16:creationId xmlns:a16="http://schemas.microsoft.com/office/drawing/2014/main" id="{AD1C590B-F84E-4E17-AFA9-CF2954D187E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93630" y="5689908"/>
            <a:ext cx="1822450" cy="974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7516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13BE4-D51F-47E3-961A-D80EDAC0D4FD}"/>
              </a:ext>
            </a:extLst>
          </p:cNvPr>
          <p:cNvSpPr>
            <a:spLocks noGrp="1"/>
          </p:cNvSpPr>
          <p:nvPr>
            <p:ph type="ctrTitle"/>
          </p:nvPr>
        </p:nvSpPr>
        <p:spPr/>
        <p:txBody>
          <a:bodyPr/>
          <a:lstStyle/>
          <a:p>
            <a:r>
              <a:rPr lang="en-GB" dirty="0"/>
              <a:t>what I need to bring ?</a:t>
            </a:r>
          </a:p>
        </p:txBody>
      </p:sp>
      <p:pic>
        <p:nvPicPr>
          <p:cNvPr id="1028" name="Picture 4">
            <a:extLst>
              <a:ext uri="{FF2B5EF4-FFF2-40B4-BE49-F238E27FC236}">
                <a16:creationId xmlns:a16="http://schemas.microsoft.com/office/drawing/2014/main" id="{9689FD3A-5BFE-4B31-AD5D-0FFFEEF019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152" y="2460018"/>
            <a:ext cx="1937963" cy="193796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749A9C9-8B5E-49EB-AECD-EB89AD3627F2}"/>
              </a:ext>
            </a:extLst>
          </p:cNvPr>
          <p:cNvSpPr txBox="1"/>
          <p:nvPr/>
        </p:nvSpPr>
        <p:spPr>
          <a:xfrm>
            <a:off x="2626956" y="2809388"/>
            <a:ext cx="5780813" cy="1477328"/>
          </a:xfrm>
          <a:prstGeom prst="rect">
            <a:avLst/>
          </a:prstGeom>
          <a:noFill/>
        </p:spPr>
        <p:txBody>
          <a:bodyPr wrap="none" rtlCol="0">
            <a:spAutoFit/>
          </a:bodyPr>
          <a:lstStyle/>
          <a:p>
            <a:r>
              <a:rPr lang="en-GB" dirty="0"/>
              <a:t>Boys – swimming trunks/shorts (must have internal netting)</a:t>
            </a:r>
          </a:p>
          <a:p>
            <a:r>
              <a:rPr lang="en-GB" dirty="0"/>
              <a:t>mid thigh length (no Bermuda/fashion shorts)</a:t>
            </a:r>
          </a:p>
          <a:p>
            <a:endParaRPr lang="en-GB" dirty="0"/>
          </a:p>
          <a:p>
            <a:r>
              <a:rPr lang="en-GB" sz="1800" i="1" dirty="0">
                <a:effectLst/>
                <a:latin typeface="Arial" panose="020B0604020202020204" pitchFamily="34" charset="0"/>
              </a:rPr>
              <a:t>Optional fitted leggings and </a:t>
            </a:r>
            <a:r>
              <a:rPr lang="en-GB" sz="1800" dirty="0">
                <a:effectLst/>
                <a:latin typeface="Arial" panose="020B0604020202020204" pitchFamily="34" charset="0"/>
              </a:rPr>
              <a:t>rash</a:t>
            </a:r>
            <a:r>
              <a:rPr lang="en-GB" sz="1800" i="1" dirty="0">
                <a:effectLst/>
                <a:latin typeface="Arial" panose="020B0604020202020204" pitchFamily="34" charset="0"/>
              </a:rPr>
              <a:t> vest for modesty</a:t>
            </a:r>
            <a:endParaRPr lang="en-GB" sz="1800" dirty="0">
              <a:effectLst/>
              <a:latin typeface="Arial Unicode MS"/>
            </a:endParaRPr>
          </a:p>
          <a:p>
            <a:endParaRPr lang="en-GB" dirty="0"/>
          </a:p>
        </p:txBody>
      </p:sp>
      <p:sp>
        <p:nvSpPr>
          <p:cNvPr id="7" name="AutoShape 6">
            <a:extLst>
              <a:ext uri="{FF2B5EF4-FFF2-40B4-BE49-F238E27FC236}">
                <a16:creationId xmlns:a16="http://schemas.microsoft.com/office/drawing/2014/main" id="{DAA3003B-848D-4FC2-BEEB-EE0BD8FCCAB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4" name="Picture 10" descr="Image result for swimming bag cartoon">
            <a:extLst>
              <a:ext uri="{FF2B5EF4-FFF2-40B4-BE49-F238E27FC236}">
                <a16:creationId xmlns:a16="http://schemas.microsoft.com/office/drawing/2014/main" id="{CD8A4B81-8BBE-4576-B93E-45173B86D6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0520" y="781427"/>
            <a:ext cx="1937963" cy="204394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towel cartoon">
            <a:extLst>
              <a:ext uri="{FF2B5EF4-FFF2-40B4-BE49-F238E27FC236}">
                <a16:creationId xmlns:a16="http://schemas.microsoft.com/office/drawing/2014/main" id="{08E5A893-EA23-459E-9761-F37F6C1C84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662" y="5082954"/>
            <a:ext cx="1800966" cy="113347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BBD77008-0437-45C5-95EF-13BCE68F7936}"/>
              </a:ext>
            </a:extLst>
          </p:cNvPr>
          <p:cNvSpPr txBox="1"/>
          <p:nvPr/>
        </p:nvSpPr>
        <p:spPr>
          <a:xfrm>
            <a:off x="2894085" y="5287712"/>
            <a:ext cx="728661" cy="369332"/>
          </a:xfrm>
          <a:prstGeom prst="rect">
            <a:avLst/>
          </a:prstGeom>
          <a:noFill/>
        </p:spPr>
        <p:txBody>
          <a:bodyPr wrap="none" rtlCol="0">
            <a:spAutoFit/>
          </a:bodyPr>
          <a:lstStyle/>
          <a:p>
            <a:r>
              <a:rPr lang="en-GB" dirty="0"/>
              <a:t>Towel</a:t>
            </a:r>
          </a:p>
        </p:txBody>
      </p:sp>
      <p:sp>
        <p:nvSpPr>
          <p:cNvPr id="16" name="TextBox 15">
            <a:extLst>
              <a:ext uri="{FF2B5EF4-FFF2-40B4-BE49-F238E27FC236}">
                <a16:creationId xmlns:a16="http://schemas.microsoft.com/office/drawing/2014/main" id="{3CA9C61E-C2D7-434C-BD09-6ECFED7BDCA3}"/>
              </a:ext>
            </a:extLst>
          </p:cNvPr>
          <p:cNvSpPr txBox="1"/>
          <p:nvPr/>
        </p:nvSpPr>
        <p:spPr>
          <a:xfrm>
            <a:off x="9928506" y="1641042"/>
            <a:ext cx="1553310" cy="369332"/>
          </a:xfrm>
          <a:prstGeom prst="rect">
            <a:avLst/>
          </a:prstGeom>
          <a:noFill/>
        </p:spPr>
        <p:txBody>
          <a:bodyPr wrap="none" rtlCol="0">
            <a:spAutoFit/>
          </a:bodyPr>
          <a:lstStyle/>
          <a:p>
            <a:r>
              <a:rPr lang="en-GB" dirty="0"/>
              <a:t>Swimming bag</a:t>
            </a:r>
          </a:p>
        </p:txBody>
      </p:sp>
      <p:pic>
        <p:nvPicPr>
          <p:cNvPr id="12" name="Picture 16" descr="Image result for swimming cap cartoon">
            <a:extLst>
              <a:ext uri="{FF2B5EF4-FFF2-40B4-BE49-F238E27FC236}">
                <a16:creationId xmlns:a16="http://schemas.microsoft.com/office/drawing/2014/main" id="{F7E8E8EB-FB26-4C9F-A4FE-018E04B1AD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3411" y="4795925"/>
            <a:ext cx="1349978" cy="134997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76BC1681-7886-4CCB-8EB7-4754651554A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93630" y="5689908"/>
            <a:ext cx="1822450" cy="97473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035E72FC-7F33-4991-9F2E-6FF73F69B044}"/>
              </a:ext>
            </a:extLst>
          </p:cNvPr>
          <p:cNvSpPr txBox="1"/>
          <p:nvPr/>
        </p:nvSpPr>
        <p:spPr>
          <a:xfrm>
            <a:off x="7141074" y="4593751"/>
            <a:ext cx="4313681" cy="1754326"/>
          </a:xfrm>
          <a:prstGeom prst="rect">
            <a:avLst/>
          </a:prstGeom>
          <a:noFill/>
        </p:spPr>
        <p:txBody>
          <a:bodyPr wrap="none" rtlCol="0">
            <a:spAutoFit/>
          </a:bodyPr>
          <a:lstStyle/>
          <a:p>
            <a:r>
              <a:rPr lang="en-GB" dirty="0"/>
              <a:t>Swimming cap – this helps to stop your hair </a:t>
            </a:r>
          </a:p>
          <a:p>
            <a:r>
              <a:rPr lang="en-GB" dirty="0"/>
              <a:t>falling in your face and mouth, which can </a:t>
            </a:r>
          </a:p>
          <a:p>
            <a:r>
              <a:rPr lang="en-GB" dirty="0"/>
              <a:t>Cause choking</a:t>
            </a:r>
          </a:p>
          <a:p>
            <a:endParaRPr lang="en-GB" dirty="0"/>
          </a:p>
          <a:p>
            <a:r>
              <a:rPr lang="en-GB" dirty="0"/>
              <a:t>Minimum - long hair </a:t>
            </a:r>
          </a:p>
          <a:p>
            <a:r>
              <a:rPr lang="en-GB" dirty="0"/>
              <a:t>tied up</a:t>
            </a:r>
          </a:p>
        </p:txBody>
      </p:sp>
    </p:spTree>
    <p:extLst>
      <p:ext uri="{BB962C8B-B14F-4D97-AF65-F5344CB8AC3E}">
        <p14:creationId xmlns:p14="http://schemas.microsoft.com/office/powerpoint/2010/main" val="4287000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B070B-9511-4A7E-A83A-2CF03775BC0F}"/>
              </a:ext>
            </a:extLst>
          </p:cNvPr>
          <p:cNvSpPr>
            <a:spLocks noGrp="1"/>
          </p:cNvSpPr>
          <p:nvPr>
            <p:ph type="ctrTitle"/>
          </p:nvPr>
        </p:nvSpPr>
        <p:spPr/>
        <p:txBody>
          <a:bodyPr/>
          <a:lstStyle/>
          <a:p>
            <a:r>
              <a:rPr lang="en-GB" dirty="0"/>
              <a:t>Getting to the pool</a:t>
            </a:r>
          </a:p>
        </p:txBody>
      </p:sp>
    </p:spTree>
    <p:extLst>
      <p:ext uri="{BB962C8B-B14F-4D97-AF65-F5344CB8AC3E}">
        <p14:creationId xmlns:p14="http://schemas.microsoft.com/office/powerpoint/2010/main" val="38877719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Pupil Orentation Power Point</Template>
  <TotalTime>314</TotalTime>
  <Words>759</Words>
  <Application>Microsoft Office PowerPoint</Application>
  <PresentationFormat>Widescreen</PresentationFormat>
  <Paragraphs>113</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Arial Unicode MS</vt:lpstr>
      <vt:lpstr>Calibri</vt:lpstr>
      <vt:lpstr>Century Gothic</vt:lpstr>
      <vt:lpstr>Office Theme</vt:lpstr>
      <vt:lpstr>Education Swimming Pupil Preparation</vt:lpstr>
      <vt:lpstr>School Swimming</vt:lpstr>
      <vt:lpstr>Starting School Swimming Lessons</vt:lpstr>
      <vt:lpstr>Welcome to Active Tameside School Swimming</vt:lpstr>
      <vt:lpstr>How you can help us?</vt:lpstr>
      <vt:lpstr>How will we help you?</vt:lpstr>
      <vt:lpstr>what I need to bring ?</vt:lpstr>
      <vt:lpstr>what I need to bring ?</vt:lpstr>
      <vt:lpstr>Getting to the pool</vt:lpstr>
      <vt:lpstr>How will we get there ?</vt:lpstr>
      <vt:lpstr>Arriving at the pool</vt:lpstr>
      <vt:lpstr>arriving at Active Medlock</vt:lpstr>
      <vt:lpstr>Group Change</vt:lpstr>
      <vt:lpstr>Pre Cleanse</vt:lpstr>
      <vt:lpstr>Pool Hall</vt:lpstr>
      <vt:lpstr> Pool hall behaviour</vt:lpstr>
      <vt:lpstr>Protect yourself and respect others</vt:lpstr>
      <vt:lpstr>Welcome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 Swimming Pupil Orentation</dc:title>
  <dc:creator>Elliot Fletcher</dc:creator>
  <cp:lastModifiedBy>Charlotte Chafer</cp:lastModifiedBy>
  <cp:revision>28</cp:revision>
  <dcterms:created xsi:type="dcterms:W3CDTF">2021-03-26T09:42:32Z</dcterms:created>
  <dcterms:modified xsi:type="dcterms:W3CDTF">2025-12-15T17:39:29Z</dcterms:modified>
</cp:coreProperties>
</file>